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8" r:id="rId6"/>
    <p:sldId id="269" r:id="rId7"/>
    <p:sldId id="271" r:id="rId8"/>
    <p:sldId id="273" r:id="rId9"/>
    <p:sldId id="262" r:id="rId10"/>
    <p:sldId id="276" r:id="rId11"/>
    <p:sldId id="260" r:id="rId12"/>
    <p:sldId id="270" r:id="rId13"/>
    <p:sldId id="278" r:id="rId14"/>
    <p:sldId id="279" r:id="rId15"/>
    <p:sldId id="261" r:id="rId16"/>
    <p:sldId id="265" r:id="rId17"/>
    <p:sldId id="263" r:id="rId18"/>
    <p:sldId id="267" r:id="rId19"/>
    <p:sldId id="264" r:id="rId20"/>
    <p:sldId id="266" r:id="rId21"/>
  </p:sldIdLst>
  <p:sldSz cx="18288000" cy="10287000"/>
  <p:notesSz cx="6858000" cy="9144000"/>
  <p:embeddedFontLst>
    <p:embeddedFont>
      <p:font typeface="Algerian" panose="04020705040A02060702" pitchFamily="82" charset="0"/>
      <p:regular r:id="rId22"/>
    </p:embeddedFont>
    <p:embeddedFont>
      <p:font typeface="Calibri" panose="020F0502020204030204" pitchFamily="34" charset="0"/>
      <p:regular r:id="rId23"/>
      <p:bold r:id="rId24"/>
      <p:italic r:id="rId25"/>
      <p:boldItalic r:id="rId26"/>
    </p:embeddedFont>
    <p:embeddedFont>
      <p:font typeface="Computer Says No" panose="020B0604020202020204" charset="0"/>
      <p:regular r:id="rId27"/>
    </p:embeddedFont>
    <p:embeddedFont>
      <p:font typeface="Lora" pitchFamily="2" charset="0"/>
      <p:regular r:id="rId28"/>
      <p:bold r:id="rId29"/>
      <p:italic r:id="rId30"/>
      <p:boldItalic r:id="rId31"/>
    </p:embeddedFont>
    <p:embeddedFont>
      <p:font typeface="Poppins Light" panose="00000400000000000000" pitchFamily="2" charset="0"/>
      <p:regular r:id="rId32"/>
      <p:italic r:id="rId33"/>
    </p:embeddedFont>
    <p:embeddedFont>
      <p:font typeface="Source Sans Pro" panose="020B0503030403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58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52743" y="238888"/>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790403" y="8080026"/>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5459216" y="747773"/>
            <a:ext cx="10302096" cy="1783758"/>
          </a:xfrm>
          <a:prstGeom prst="rect">
            <a:avLst/>
          </a:prstGeom>
        </p:spPr>
        <p:txBody>
          <a:bodyPr wrap="square" lIns="0" tIns="0" rIns="0" bIns="0" rtlCol="0" anchor="t">
            <a:spAutoFit/>
          </a:bodyPr>
          <a:lstStyle/>
          <a:p>
            <a:pPr algn="ctr">
              <a:lnSpc>
                <a:spcPts val="17048"/>
              </a:lnSpc>
            </a:pPr>
            <a:endParaRPr lang="en-US" sz="6600" b="1" dirty="0">
              <a:solidFill>
                <a:srgbClr val="6866E1"/>
              </a:solidFill>
              <a:latin typeface="Computer Says No"/>
              <a:ea typeface="Computer Says No"/>
              <a:cs typeface="Computer Says No"/>
              <a:sym typeface="Computer Says No"/>
            </a:endParaRPr>
          </a:p>
        </p:txBody>
      </p:sp>
      <p:sp>
        <p:nvSpPr>
          <p:cNvPr id="10" name="TextBox 10"/>
          <p:cNvSpPr txBox="1"/>
          <p:nvPr/>
        </p:nvSpPr>
        <p:spPr>
          <a:xfrm>
            <a:off x="2993245" y="2348227"/>
            <a:ext cx="7103952" cy="771668"/>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ea typeface="Computer Says No"/>
                <a:cs typeface="Computer Says No"/>
                <a:sym typeface="Computer Says No"/>
              </a:rPr>
              <a:t>ARTIFICIAL INTELLIGENCE</a:t>
            </a:r>
          </a:p>
        </p:txBody>
      </p:sp>
      <p:sp>
        <p:nvSpPr>
          <p:cNvPr id="11" name="Freeform 11"/>
          <p:cNvSpPr/>
          <p:nvPr/>
        </p:nvSpPr>
        <p:spPr>
          <a:xfrm flipH="1">
            <a:off x="9464827" y="1957824"/>
            <a:ext cx="7573219" cy="8296504"/>
          </a:xfrm>
          <a:custGeom>
            <a:avLst/>
            <a:gdLst/>
            <a:ahLst/>
            <a:cxnLst/>
            <a:rect l="l" t="t" r="r" b="b"/>
            <a:pathLst>
              <a:path w="7573219" h="8296504">
                <a:moveTo>
                  <a:pt x="7573219" y="0"/>
                </a:moveTo>
                <a:lnTo>
                  <a:pt x="0" y="0"/>
                </a:lnTo>
                <a:lnTo>
                  <a:pt x="0" y="8296504"/>
                </a:lnTo>
                <a:lnTo>
                  <a:pt x="7573219" y="8296504"/>
                </a:lnTo>
                <a:lnTo>
                  <a:pt x="7573219" y="0"/>
                </a:lnTo>
                <a:close/>
              </a:path>
            </a:pathLst>
          </a:custGeom>
          <a:blipFill>
            <a:blip r:embed="rId7"/>
            <a:stretch>
              <a:fillRect/>
            </a:stretch>
          </a:blipFill>
        </p:spPr>
      </p:sp>
      <p:sp>
        <p:nvSpPr>
          <p:cNvPr id="12" name="ZoneTexte 13">
            <a:extLst>
              <a:ext uri="{FF2B5EF4-FFF2-40B4-BE49-F238E27FC236}">
                <a16:creationId xmlns:a16="http://schemas.microsoft.com/office/drawing/2014/main" id="{171D0F34-5F08-4EF6-87CF-3894AF27AE47}"/>
              </a:ext>
            </a:extLst>
          </p:cNvPr>
          <p:cNvSpPr txBox="1"/>
          <p:nvPr/>
        </p:nvSpPr>
        <p:spPr>
          <a:xfrm>
            <a:off x="6708374" y="254556"/>
            <a:ext cx="7854608" cy="95410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dirty="0">
                <a:solidFill>
                  <a:srgbClr val="00B050"/>
                </a:solidFill>
                <a:effectLst/>
                <a:latin typeface="+mj-lt"/>
              </a:rPr>
              <a:t>National Institute of Statistics and Applied Economics</a:t>
            </a:r>
            <a:endParaRPr lang="fr-FR" sz="2800" b="1" i="0" u="none" strike="noStrike" kern="1200" cap="none" spc="0" baseline="0" dirty="0">
              <a:solidFill>
                <a:srgbClr val="00B050"/>
              </a:solidFill>
              <a:uFillTx/>
              <a:latin typeface="+mj-lt"/>
              <a:cs typeface="Arial" pitchFamily="34"/>
            </a:endParaRPr>
          </a:p>
        </p:txBody>
      </p:sp>
      <p:pic>
        <p:nvPicPr>
          <p:cNvPr id="14" name="Picture 2" descr="INSEA">
            <a:extLst>
              <a:ext uri="{FF2B5EF4-FFF2-40B4-BE49-F238E27FC236}">
                <a16:creationId xmlns:a16="http://schemas.microsoft.com/office/drawing/2014/main" id="{3D6A86BD-E50E-4C1F-B216-A7E01C0230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45614" y="353307"/>
            <a:ext cx="3037814" cy="23505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6">
            <a:extLst>
              <a:ext uri="{FF2B5EF4-FFF2-40B4-BE49-F238E27FC236}">
                <a16:creationId xmlns:a16="http://schemas.microsoft.com/office/drawing/2014/main" id="{A1389144-DFC9-40CC-8A7E-421A5F1B7A9C}"/>
              </a:ext>
            </a:extLst>
          </p:cNvPr>
          <p:cNvSpPr txBox="1"/>
          <p:nvPr/>
        </p:nvSpPr>
        <p:spPr>
          <a:xfrm>
            <a:off x="923489" y="6318735"/>
            <a:ext cx="3826314" cy="181271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4840"/>
              </a:lnSpc>
            </a:pPr>
            <a:r>
              <a:rPr lang="en-US" sz="2588" b="1" dirty="0" err="1">
                <a:solidFill>
                  <a:schemeClr val="bg1"/>
                </a:solidFill>
                <a:latin typeface="Open Sauce Bold"/>
                <a:ea typeface="Open Sauce Bold"/>
                <a:cs typeface="Open Sauce Bold"/>
                <a:sym typeface="Open Sauce Bold"/>
              </a:rPr>
              <a:t>réalisé</a:t>
            </a:r>
            <a:r>
              <a:rPr lang="en-US" sz="2588" b="1" dirty="0">
                <a:solidFill>
                  <a:schemeClr val="bg1"/>
                </a:solidFill>
                <a:latin typeface="Open Sauce Bold"/>
                <a:ea typeface="Open Sauce Bold"/>
                <a:cs typeface="Open Sauce Bold"/>
                <a:sym typeface="Open Sauce Bold"/>
              </a:rPr>
              <a:t>  par </a:t>
            </a:r>
            <a:r>
              <a:rPr lang="en-US" sz="2588" b="1" dirty="0">
                <a:solidFill>
                  <a:srgbClr val="000000"/>
                </a:solidFill>
                <a:latin typeface="Open Sauce Bold"/>
                <a:ea typeface="Open Sauce Bold"/>
                <a:cs typeface="Open Sauce Bold"/>
                <a:sym typeface="Open Sauce Bold"/>
              </a:rPr>
              <a:t>: </a:t>
            </a:r>
          </a:p>
          <a:p>
            <a:pPr algn="l">
              <a:lnSpc>
                <a:spcPts val="4840"/>
              </a:lnSpc>
            </a:pPr>
            <a:r>
              <a:rPr lang="en-US" sz="2800" b="1" dirty="0">
                <a:solidFill>
                  <a:schemeClr val="bg1"/>
                </a:solidFill>
                <a:latin typeface="Open Sauce Bold"/>
                <a:ea typeface="Open Sauce Bold"/>
                <a:cs typeface="Open Sauce Bold"/>
                <a:sym typeface="Open Sauce Bold"/>
              </a:rPr>
              <a:t>M </a:t>
            </a:r>
            <a:r>
              <a:rPr lang="en-US" sz="2800" b="1" dirty="0" err="1">
                <a:solidFill>
                  <a:schemeClr val="bg1"/>
                </a:solidFill>
                <a:latin typeface="Open Sauce Bold"/>
                <a:ea typeface="Open Sauce Bold"/>
                <a:cs typeface="Open Sauce Bold"/>
                <a:sym typeface="Open Sauce Bold"/>
              </a:rPr>
              <a:t>Ouchake</a:t>
            </a:r>
            <a:r>
              <a:rPr lang="en-US" sz="2800" b="1" dirty="0">
                <a:solidFill>
                  <a:schemeClr val="bg1"/>
                </a:solidFill>
                <a:latin typeface="Open Sauce Bold"/>
                <a:ea typeface="Open Sauce Bold"/>
                <a:cs typeface="Open Sauce Bold"/>
                <a:sym typeface="Open Sauce Bold"/>
              </a:rPr>
              <a:t> Younes </a:t>
            </a:r>
          </a:p>
          <a:p>
            <a:pPr algn="ctr">
              <a:lnSpc>
                <a:spcPts val="2195"/>
              </a:lnSpc>
            </a:pPr>
            <a:endParaRPr lang="en-US" sz="2588" b="1" dirty="0">
              <a:solidFill>
                <a:srgbClr val="000000"/>
              </a:solidFill>
              <a:latin typeface="Open Sauce Bold"/>
              <a:ea typeface="Open Sauce Bold"/>
              <a:cs typeface="Open Sauce Bold"/>
              <a:sym typeface="Open Sauce Bold"/>
            </a:endParaRPr>
          </a:p>
          <a:p>
            <a:pPr algn="ctr">
              <a:lnSpc>
                <a:spcPts val="2195"/>
              </a:lnSpc>
              <a:spcBef>
                <a:spcPct val="0"/>
              </a:spcBef>
            </a:pPr>
            <a:endParaRPr lang="en-US" sz="2588" b="1" dirty="0">
              <a:solidFill>
                <a:srgbClr val="000000"/>
              </a:solidFill>
              <a:latin typeface="Open Sauce Bold"/>
              <a:ea typeface="Open Sauce Bold"/>
              <a:cs typeface="Open Sauce Bold"/>
              <a:sym typeface="Open Sauce Bold"/>
            </a:endParaRPr>
          </a:p>
        </p:txBody>
      </p:sp>
      <p:sp>
        <p:nvSpPr>
          <p:cNvPr id="16" name="TextBox 26">
            <a:extLst>
              <a:ext uri="{FF2B5EF4-FFF2-40B4-BE49-F238E27FC236}">
                <a16:creationId xmlns:a16="http://schemas.microsoft.com/office/drawing/2014/main" id="{647B6638-55EC-44A9-95DE-D647781601E0}"/>
              </a:ext>
            </a:extLst>
          </p:cNvPr>
          <p:cNvSpPr txBox="1"/>
          <p:nvPr/>
        </p:nvSpPr>
        <p:spPr>
          <a:xfrm>
            <a:off x="5069889" y="6403223"/>
            <a:ext cx="3826314" cy="181241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4840"/>
              </a:lnSpc>
            </a:pPr>
            <a:r>
              <a:rPr lang="en-US" sz="2588" b="1" dirty="0" err="1">
                <a:solidFill>
                  <a:schemeClr val="bg2">
                    <a:lumMod val="75000"/>
                  </a:schemeClr>
                </a:solidFill>
                <a:latin typeface="Open Sauce Bold"/>
                <a:ea typeface="Open Sauce Bold"/>
                <a:cs typeface="Open Sauce Bold"/>
                <a:sym typeface="Open Sauce Bold"/>
              </a:rPr>
              <a:t>Encadré</a:t>
            </a:r>
            <a:r>
              <a:rPr lang="en-US" sz="2588" b="1" dirty="0">
                <a:solidFill>
                  <a:schemeClr val="bg2">
                    <a:lumMod val="75000"/>
                  </a:schemeClr>
                </a:solidFill>
                <a:latin typeface="Open Sauce Bold"/>
                <a:ea typeface="Open Sauce Bold"/>
                <a:cs typeface="Open Sauce Bold"/>
                <a:sym typeface="Open Sauce Bold"/>
              </a:rPr>
              <a:t>  par </a:t>
            </a:r>
            <a:r>
              <a:rPr lang="en-US" sz="2588" b="1" dirty="0">
                <a:solidFill>
                  <a:schemeClr val="bg1"/>
                </a:solidFill>
                <a:latin typeface="Open Sauce Bold"/>
                <a:ea typeface="Open Sauce Bold"/>
                <a:cs typeface="Open Sauce Bold"/>
                <a:sym typeface="Open Sauce Bold"/>
              </a:rPr>
              <a:t>: </a:t>
            </a:r>
          </a:p>
          <a:p>
            <a:pPr algn="l">
              <a:lnSpc>
                <a:spcPts val="4840"/>
              </a:lnSpc>
            </a:pPr>
            <a:r>
              <a:rPr lang="en-US" sz="2588" b="1" dirty="0">
                <a:solidFill>
                  <a:schemeClr val="bg1"/>
                </a:solidFill>
                <a:latin typeface="Open Sauce Bold"/>
                <a:ea typeface="Open Sauce Bold"/>
                <a:cs typeface="Open Sauce Bold"/>
                <a:sym typeface="Open Sauce Bold"/>
              </a:rPr>
              <a:t> Mm .El </a:t>
            </a:r>
            <a:r>
              <a:rPr lang="en-US" sz="2588" b="1" dirty="0" err="1">
                <a:solidFill>
                  <a:schemeClr val="bg1"/>
                </a:solidFill>
                <a:latin typeface="Open Sauce Bold"/>
                <a:ea typeface="Open Sauce Bold"/>
                <a:cs typeface="Open Sauce Bold"/>
                <a:sym typeface="Open Sauce Bold"/>
              </a:rPr>
              <a:t>karfi</a:t>
            </a:r>
            <a:r>
              <a:rPr lang="en-US" sz="2588" b="1" dirty="0">
                <a:solidFill>
                  <a:schemeClr val="bg1"/>
                </a:solidFill>
                <a:latin typeface="Open Sauce Bold"/>
                <a:ea typeface="Open Sauce Bold"/>
                <a:cs typeface="Open Sauce Bold"/>
                <a:sym typeface="Open Sauce Bold"/>
              </a:rPr>
              <a:t>  Ikram</a:t>
            </a:r>
          </a:p>
          <a:p>
            <a:pPr algn="ctr">
              <a:lnSpc>
                <a:spcPts val="2195"/>
              </a:lnSpc>
            </a:pPr>
            <a:endParaRPr lang="en-US" sz="2588" b="1" dirty="0">
              <a:solidFill>
                <a:srgbClr val="000000"/>
              </a:solidFill>
              <a:latin typeface="Open Sauce Bold"/>
              <a:ea typeface="Open Sauce Bold"/>
              <a:cs typeface="Open Sauce Bold"/>
              <a:sym typeface="Open Sauce Bold"/>
            </a:endParaRPr>
          </a:p>
          <a:p>
            <a:pPr algn="ctr">
              <a:lnSpc>
                <a:spcPts val="2195"/>
              </a:lnSpc>
              <a:spcBef>
                <a:spcPct val="0"/>
              </a:spcBef>
            </a:pPr>
            <a:endParaRPr lang="en-US" sz="2588" b="1" dirty="0">
              <a:solidFill>
                <a:srgbClr val="000000"/>
              </a:solidFill>
              <a:latin typeface="Open Sauce Bold"/>
              <a:ea typeface="Open Sauce Bold"/>
              <a:cs typeface="Open Sauce Bold"/>
              <a:sym typeface="Open Sauce Bold"/>
            </a:endParaRPr>
          </a:p>
        </p:txBody>
      </p:sp>
      <p:sp>
        <p:nvSpPr>
          <p:cNvPr id="18" name="TextBox 7">
            <a:extLst>
              <a:ext uri="{FF2B5EF4-FFF2-40B4-BE49-F238E27FC236}">
                <a16:creationId xmlns:a16="http://schemas.microsoft.com/office/drawing/2014/main" id="{0F4F54FA-9C0D-44F6-B75F-A1861328F8FC}"/>
              </a:ext>
            </a:extLst>
          </p:cNvPr>
          <p:cNvSpPr txBox="1"/>
          <p:nvPr/>
        </p:nvSpPr>
        <p:spPr>
          <a:xfrm>
            <a:off x="694423" y="3656320"/>
            <a:ext cx="11146317" cy="2032864"/>
          </a:xfrm>
          <a:prstGeom prst="rect">
            <a:avLst/>
          </a:prstGeom>
        </p:spPr>
        <p:txBody>
          <a:bodyPr wrap="square" lIns="0" tIns="0" rIns="0" bIns="0" rtlCol="0" anchor="t">
            <a:spAutoFit/>
          </a:bodyPr>
          <a:lstStyle/>
          <a:p>
            <a:pPr algn="just">
              <a:lnSpc>
                <a:spcPts val="8235"/>
              </a:lnSpc>
              <a:spcBef>
                <a:spcPct val="0"/>
              </a:spcBef>
            </a:pPr>
            <a:r>
              <a:rPr lang="fr-FR" sz="6600" b="1" kern="100" dirty="0">
                <a:solidFill>
                  <a:schemeClr val="bg1"/>
                </a:solidFill>
                <a:effectLst/>
                <a:latin typeface="Arial" panose="020B0604020202020204" pitchFamily="34" charset="0"/>
                <a:ea typeface="Segoe UI" panose="020B0502040204020203" pitchFamily="34" charset="0"/>
                <a:cs typeface="Arial" panose="020B0604020202020204" pitchFamily="34" charset="0"/>
              </a:rPr>
              <a:t>Générateur de Résumés </a:t>
            </a:r>
            <a:r>
              <a:rPr lang="en-US" sz="6600" b="1" kern="100" dirty="0" err="1">
                <a:solidFill>
                  <a:schemeClr val="bg1"/>
                </a:solidFill>
                <a:effectLst/>
                <a:latin typeface="Arial" panose="020B0604020202020204" pitchFamily="34" charset="0"/>
                <a:ea typeface="Segoe UI" panose="020B0502040204020203" pitchFamily="34" charset="0"/>
                <a:cs typeface="Arial" panose="020B0604020202020204" pitchFamily="34" charset="0"/>
              </a:rPr>
              <a:t>intelligents</a:t>
            </a:r>
            <a:r>
              <a:rPr lang="en-US" sz="6600" b="1" kern="100" dirty="0">
                <a:solidFill>
                  <a:schemeClr val="bg1"/>
                </a:solidFill>
                <a:effectLst/>
                <a:latin typeface="Arial" panose="020B0604020202020204" pitchFamily="34" charset="0"/>
                <a:ea typeface="Segoe UI" panose="020B0502040204020203" pitchFamily="34" charset="0"/>
                <a:cs typeface="Arial" panose="020B0604020202020204" pitchFamily="34" charset="0"/>
              </a:rPr>
              <a:t>  &amp;&amp; </a:t>
            </a:r>
            <a:r>
              <a:rPr lang="fr-FR" sz="6600" b="1" kern="100" dirty="0">
                <a:solidFill>
                  <a:schemeClr val="bg1"/>
                </a:solidFill>
                <a:effectLst/>
                <a:latin typeface="Arial" panose="020B0604020202020204" pitchFamily="34" charset="0"/>
                <a:ea typeface="Segoe UI" panose="020B0502040204020203" pitchFamily="34" charset="0"/>
                <a:cs typeface="Arial" panose="020B0604020202020204" pitchFamily="34" charset="0"/>
              </a:rPr>
              <a:t>Multilingue</a:t>
            </a:r>
            <a:endParaRPr lang="fr-FR" sz="6600" kern="100" dirty="0">
              <a:solidFill>
                <a:schemeClr val="bg1"/>
              </a:solidFill>
              <a:effectLst/>
              <a:latin typeface="Arial" panose="020B0604020202020204" pitchFamily="34" charset="0"/>
              <a:ea typeface="Segoe UI" panose="020B0502040204020203"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4"/>
            <a:stretch>
              <a:fillRect/>
            </a:stretch>
          </a:blipFill>
        </p:spPr>
      </p:sp>
      <p:sp>
        <p:nvSpPr>
          <p:cNvPr id="9" name="TextBox 5">
            <a:extLst>
              <a:ext uri="{FF2B5EF4-FFF2-40B4-BE49-F238E27FC236}">
                <a16:creationId xmlns:a16="http://schemas.microsoft.com/office/drawing/2014/main" id="{5A40C6E4-621A-4336-815B-6C11D941D4A5}"/>
              </a:ext>
            </a:extLst>
          </p:cNvPr>
          <p:cNvSpPr txBox="1"/>
          <p:nvPr/>
        </p:nvSpPr>
        <p:spPr>
          <a:xfrm>
            <a:off x="29437" y="1042128"/>
            <a:ext cx="12020336" cy="987450"/>
          </a:xfrm>
          <a:prstGeom prst="rect">
            <a:avLst/>
          </a:prstGeom>
        </p:spPr>
        <p:txBody>
          <a:bodyPr wrap="square" lIns="0" tIns="0" rIns="0" bIns="0" rtlCol="0" anchor="t">
            <a:spAutoFit/>
          </a:bodyPr>
          <a:lstStyle/>
          <a:p>
            <a:pPr marL="0" lvl="0" indent="0" algn="ctr">
              <a:lnSpc>
                <a:spcPts val="7693"/>
              </a:lnSpc>
              <a:spcBef>
                <a:spcPct val="0"/>
              </a:spcBef>
            </a:pPr>
            <a:r>
              <a:rPr lang="fr-FR" sz="9600" dirty="0">
                <a:solidFill>
                  <a:schemeClr val="bg1"/>
                </a:solidFill>
                <a:latin typeface="Computer Says No"/>
                <a:ea typeface="Computer Says No"/>
                <a:cs typeface="Computer Says No"/>
                <a:sym typeface="Computer Says No"/>
              </a:rPr>
              <a:t>Diagramme de </a:t>
            </a:r>
            <a:r>
              <a:rPr lang="fr-FR" sz="9600" dirty="0" err="1">
                <a:solidFill>
                  <a:schemeClr val="bg1"/>
                </a:solidFill>
                <a:latin typeface="Computer Says No"/>
                <a:ea typeface="Computer Says No"/>
                <a:cs typeface="Computer Says No"/>
                <a:sym typeface="Computer Says No"/>
              </a:rPr>
              <a:t>sequence</a:t>
            </a:r>
            <a:endParaRPr lang="en-US" sz="10686" dirty="0">
              <a:solidFill>
                <a:schemeClr val="bg1"/>
              </a:solidFill>
              <a:latin typeface="Computer Says No"/>
              <a:ea typeface="Computer Says No"/>
              <a:cs typeface="Computer Says No"/>
              <a:sym typeface="Computer Says No"/>
            </a:endParaRPr>
          </a:p>
        </p:txBody>
      </p:sp>
      <p:pic>
        <p:nvPicPr>
          <p:cNvPr id="10" name="Image 9">
            <a:extLst>
              <a:ext uri="{FF2B5EF4-FFF2-40B4-BE49-F238E27FC236}">
                <a16:creationId xmlns:a16="http://schemas.microsoft.com/office/drawing/2014/main" id="{B3F98C5B-8E04-4F67-9D75-8ACA5E559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1941" y="2350196"/>
            <a:ext cx="8255934" cy="6894676"/>
          </a:xfrm>
          <a:prstGeom prst="rect">
            <a:avLst/>
          </a:prstGeom>
        </p:spPr>
      </p:pic>
      <p:pic>
        <p:nvPicPr>
          <p:cNvPr id="12" name="Image 11">
            <a:extLst>
              <a:ext uri="{FF2B5EF4-FFF2-40B4-BE49-F238E27FC236}">
                <a16:creationId xmlns:a16="http://schemas.microsoft.com/office/drawing/2014/main" id="{58F01B0E-2650-429D-8754-73023FF94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1362" y="2350196"/>
            <a:ext cx="6501238" cy="6894676"/>
          </a:xfrm>
          <a:prstGeom prst="rect">
            <a:avLst/>
          </a:prstGeom>
          <a:scene3d>
            <a:camera prst="orthographicFront"/>
            <a:lightRig rig="threePt" dir="t"/>
          </a:scene3d>
          <a:sp3d>
            <a:bevelT/>
          </a:sp3d>
        </p:spPr>
      </p:pic>
    </p:spTree>
    <p:extLst>
      <p:ext uri="{BB962C8B-B14F-4D97-AF65-F5344CB8AC3E}">
        <p14:creationId xmlns:p14="http://schemas.microsoft.com/office/powerpoint/2010/main" val="198454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fr-FR" dirty="0"/>
          </a:p>
        </p:txBody>
      </p:sp>
      <p:sp>
        <p:nvSpPr>
          <p:cNvPr id="5" name="TextBox 5"/>
          <p:cNvSpPr txBox="1"/>
          <p:nvPr/>
        </p:nvSpPr>
        <p:spPr>
          <a:xfrm>
            <a:off x="263480" y="1023275"/>
            <a:ext cx="10527112" cy="1043299"/>
          </a:xfrm>
          <a:prstGeom prst="rect">
            <a:avLst/>
          </a:prstGeom>
        </p:spPr>
        <p:txBody>
          <a:bodyPr wrap="square" lIns="0" tIns="0" rIns="0" bIns="0" rtlCol="0" anchor="t">
            <a:spAutoFit/>
          </a:bodyPr>
          <a:lstStyle/>
          <a:p>
            <a:pPr marL="0" lvl="0" indent="0" algn="ctr">
              <a:lnSpc>
                <a:spcPts val="7693"/>
              </a:lnSpc>
              <a:spcBef>
                <a:spcPct val="0"/>
              </a:spcBef>
            </a:pPr>
            <a:r>
              <a:rPr lang="fr-FR" sz="9600" b="1" dirty="0">
                <a:solidFill>
                  <a:schemeClr val="bg1"/>
                </a:solidFill>
              </a:rPr>
              <a:t>Workflow du projet</a:t>
            </a:r>
            <a:endParaRPr lang="en-US" sz="10686" dirty="0">
              <a:solidFill>
                <a:schemeClr val="bg1"/>
              </a:solidFill>
              <a:latin typeface="Computer Says No"/>
              <a:ea typeface="Computer Says No"/>
              <a:cs typeface="Computer Says No"/>
              <a:sym typeface="Computer Says No"/>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id="14" name="TextBox 14"/>
          <p:cNvSpPr txBox="1"/>
          <p:nvPr/>
        </p:nvSpPr>
        <p:spPr>
          <a:xfrm>
            <a:off x="13740459" y="6745235"/>
            <a:ext cx="3121512" cy="3048079"/>
          </a:xfrm>
          <a:prstGeom prst="rect">
            <a:avLst/>
          </a:prstGeom>
        </p:spPr>
        <p:txBody>
          <a:bodyPr lIns="0" tIns="0" rIns="0" bIns="0" rtlCol="0" anchor="t">
            <a:spAutoFit/>
          </a:bodyPr>
          <a:lstStyle/>
          <a:p>
            <a:pPr marL="342900" indent="-342900">
              <a:lnSpc>
                <a:spcPts val="2999"/>
              </a:lnSpc>
              <a:buFont typeface="Wingdings" panose="05000000000000000000" pitchFamily="2" charset="2"/>
              <a:buChar char="q"/>
            </a:pPr>
            <a:r>
              <a:rPr lang="fr-FR" sz="2000" dirty="0">
                <a:solidFill>
                  <a:schemeClr val="bg1"/>
                </a:solidFill>
              </a:rPr>
              <a:t>Utilisation de modèles fine-</a:t>
            </a:r>
            <a:r>
              <a:rPr lang="fr-FR" sz="2000" dirty="0" err="1">
                <a:solidFill>
                  <a:schemeClr val="bg1"/>
                </a:solidFill>
              </a:rPr>
              <a:t>tunés</a:t>
            </a:r>
            <a:r>
              <a:rPr lang="fr-FR" sz="2000" dirty="0">
                <a:solidFill>
                  <a:schemeClr val="bg1"/>
                </a:solidFill>
              </a:rPr>
              <a:t> selon la langue :</a:t>
            </a:r>
          </a:p>
          <a:p>
            <a:pPr marL="342900" indent="-342900">
              <a:lnSpc>
                <a:spcPts val="2999"/>
              </a:lnSpc>
              <a:buFont typeface="Wingdings" panose="05000000000000000000" pitchFamily="2" charset="2"/>
              <a:buChar char="q"/>
            </a:pPr>
            <a:r>
              <a:rPr lang="en-US" sz="1851" dirty="0" err="1">
                <a:solidFill>
                  <a:schemeClr val="bg1"/>
                </a:solidFill>
                <a:latin typeface="Poppins Light"/>
                <a:ea typeface="Poppins Light"/>
                <a:cs typeface="Poppins Light"/>
                <a:sym typeface="Poppins Light"/>
              </a:rPr>
              <a:t>bart</a:t>
            </a:r>
            <a:r>
              <a:rPr lang="en-US" sz="1851" dirty="0">
                <a:solidFill>
                  <a:schemeClr val="bg1"/>
                </a:solidFill>
                <a:latin typeface="Poppins Light"/>
                <a:ea typeface="Poppins Light"/>
                <a:cs typeface="Poppins Light"/>
                <a:sym typeface="Poppins Light"/>
              </a:rPr>
              <a:t>-large-</a:t>
            </a:r>
            <a:r>
              <a:rPr lang="en-US" sz="1851" dirty="0" err="1">
                <a:solidFill>
                  <a:schemeClr val="bg1"/>
                </a:solidFill>
                <a:latin typeface="Poppins Light"/>
                <a:ea typeface="Poppins Light"/>
                <a:cs typeface="Poppins Light"/>
                <a:sym typeface="Poppins Light"/>
              </a:rPr>
              <a:t>cnn</a:t>
            </a:r>
            <a:r>
              <a:rPr lang="en-US" sz="1851" dirty="0">
                <a:solidFill>
                  <a:schemeClr val="bg1"/>
                </a:solidFill>
                <a:latin typeface="Poppins Light"/>
                <a:ea typeface="Poppins Light"/>
                <a:cs typeface="Poppins Light"/>
                <a:sym typeface="Poppins Light"/>
              </a:rPr>
              <a:t> (</a:t>
            </a:r>
            <a:r>
              <a:rPr lang="en-US" sz="1851" dirty="0" err="1">
                <a:solidFill>
                  <a:schemeClr val="bg1"/>
                </a:solidFill>
                <a:latin typeface="Poppins Light"/>
                <a:ea typeface="Poppins Light"/>
                <a:cs typeface="Poppins Light"/>
                <a:sym typeface="Poppins Light"/>
              </a:rPr>
              <a:t>anglais</a:t>
            </a:r>
            <a:r>
              <a:rPr lang="en-US" sz="1851" dirty="0">
                <a:solidFill>
                  <a:schemeClr val="bg1"/>
                </a:solidFill>
                <a:latin typeface="Poppins Light"/>
                <a:ea typeface="Poppins Light"/>
                <a:cs typeface="Poppins Light"/>
                <a:sym typeface="Poppins Light"/>
              </a:rPr>
              <a:t>)</a:t>
            </a:r>
          </a:p>
          <a:p>
            <a:pPr marL="342900" indent="-342900">
              <a:lnSpc>
                <a:spcPts val="2999"/>
              </a:lnSpc>
              <a:buFont typeface="Wingdings" panose="05000000000000000000" pitchFamily="2" charset="2"/>
              <a:buChar char="q"/>
            </a:pPr>
            <a:r>
              <a:rPr lang="en-US" sz="1851" dirty="0" err="1">
                <a:solidFill>
                  <a:schemeClr val="bg1"/>
                </a:solidFill>
                <a:latin typeface="Poppins Light"/>
                <a:ea typeface="Poppins Light"/>
                <a:cs typeface="Poppins Light"/>
                <a:sym typeface="Poppins Light"/>
              </a:rPr>
              <a:t>barthez-orangesum</a:t>
            </a:r>
            <a:r>
              <a:rPr lang="en-US" sz="1851" dirty="0">
                <a:solidFill>
                  <a:schemeClr val="bg1"/>
                </a:solidFill>
                <a:latin typeface="Poppins Light"/>
                <a:ea typeface="Poppins Light"/>
                <a:cs typeface="Poppins Light"/>
                <a:sym typeface="Poppins Light"/>
              </a:rPr>
              <a:t> (</a:t>
            </a:r>
            <a:r>
              <a:rPr lang="en-US" sz="1851" dirty="0" err="1">
                <a:solidFill>
                  <a:schemeClr val="bg1"/>
                </a:solidFill>
                <a:latin typeface="Poppins Light"/>
                <a:ea typeface="Poppins Light"/>
                <a:cs typeface="Poppins Light"/>
                <a:sym typeface="Poppins Light"/>
              </a:rPr>
              <a:t>français</a:t>
            </a:r>
            <a:r>
              <a:rPr lang="en-US" sz="1851" dirty="0">
                <a:solidFill>
                  <a:schemeClr val="bg1"/>
                </a:solidFill>
                <a:latin typeface="Poppins Light"/>
                <a:ea typeface="Poppins Light"/>
                <a:cs typeface="Poppins Light"/>
                <a:sym typeface="Poppins Light"/>
              </a:rPr>
              <a:t>)</a:t>
            </a:r>
          </a:p>
          <a:p>
            <a:pPr marL="342900" indent="-342900">
              <a:lnSpc>
                <a:spcPts val="2999"/>
              </a:lnSpc>
              <a:buFont typeface="Wingdings" panose="05000000000000000000" pitchFamily="2" charset="2"/>
              <a:buChar char="q"/>
            </a:pPr>
            <a:r>
              <a:rPr lang="en-US" sz="1851" dirty="0">
                <a:solidFill>
                  <a:schemeClr val="bg1"/>
                </a:solidFill>
                <a:latin typeface="Poppins Light"/>
                <a:ea typeface="Poppins Light"/>
                <a:cs typeface="Poppins Light"/>
                <a:sym typeface="Poppins Light"/>
              </a:rPr>
              <a:t>mT5_XLSum (</a:t>
            </a:r>
            <a:r>
              <a:rPr lang="en-US" sz="1851" dirty="0" err="1">
                <a:solidFill>
                  <a:schemeClr val="bg1"/>
                </a:solidFill>
                <a:latin typeface="Poppins Light"/>
                <a:ea typeface="Poppins Light"/>
                <a:cs typeface="Poppins Light"/>
                <a:sym typeface="Poppins Light"/>
              </a:rPr>
              <a:t>arabe</a:t>
            </a:r>
            <a:r>
              <a:rPr lang="en-US" sz="1851" dirty="0">
                <a:solidFill>
                  <a:schemeClr val="bg1"/>
                </a:solidFill>
                <a:latin typeface="Poppins Light"/>
                <a:ea typeface="Poppins Light"/>
                <a:cs typeface="Poppins Light"/>
                <a:sym typeface="Poppins Light"/>
              </a:rPr>
              <a:t> et </a:t>
            </a:r>
            <a:r>
              <a:rPr lang="en-US" sz="1851" dirty="0" err="1">
                <a:solidFill>
                  <a:schemeClr val="bg1"/>
                </a:solidFill>
                <a:latin typeface="Poppins Light"/>
                <a:ea typeface="Poppins Light"/>
                <a:cs typeface="Poppins Light"/>
                <a:sym typeface="Poppins Light"/>
              </a:rPr>
              <a:t>multilingue</a:t>
            </a:r>
            <a:r>
              <a:rPr lang="en-US" sz="1851" dirty="0">
                <a:solidFill>
                  <a:schemeClr val="bg1"/>
                </a:solidFill>
                <a:latin typeface="Poppins Light"/>
                <a:ea typeface="Poppins Light"/>
                <a:cs typeface="Poppins Light"/>
                <a:sym typeface="Poppins Light"/>
              </a:rPr>
              <a:t>)</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9627059" y="6753517"/>
            <a:ext cx="3810298" cy="2293385"/>
          </a:xfrm>
          <a:prstGeom prst="rect">
            <a:avLst/>
          </a:prstGeom>
        </p:spPr>
        <p:txBody>
          <a:bodyPr wrap="square" lIns="0" tIns="0" rIns="0" bIns="0" rtlCol="0" anchor="t">
            <a:spAutoFit/>
          </a:bodyPr>
          <a:lstStyle/>
          <a:p>
            <a:pPr marL="342900" indent="-342900">
              <a:lnSpc>
                <a:spcPts val="2999"/>
              </a:lnSpc>
              <a:buFont typeface="Wingdings" panose="05000000000000000000" pitchFamily="2" charset="2"/>
              <a:buChar char="q"/>
            </a:pPr>
            <a:r>
              <a:rPr lang="fr-FR" sz="2400" dirty="0">
                <a:solidFill>
                  <a:schemeClr val="bg1"/>
                </a:solidFill>
              </a:rPr>
              <a:t>Pour le texte : nettoyage et normalisation</a:t>
            </a:r>
          </a:p>
          <a:p>
            <a:pPr marL="342900" indent="-342900">
              <a:lnSpc>
                <a:spcPts val="2999"/>
              </a:lnSpc>
              <a:buFont typeface="Wingdings" panose="05000000000000000000" pitchFamily="2" charset="2"/>
              <a:buChar char="q"/>
            </a:pPr>
            <a:r>
              <a:rPr lang="fr-FR" sz="2400" dirty="0">
                <a:solidFill>
                  <a:schemeClr val="bg1"/>
                </a:solidFill>
              </a:rPr>
              <a:t>Pour le PDF : extraction structurée avec </a:t>
            </a:r>
            <a:r>
              <a:rPr lang="fr-FR" sz="2400" dirty="0" err="1">
                <a:solidFill>
                  <a:schemeClr val="bg1"/>
                </a:solidFill>
              </a:rPr>
              <a:t>PyMuPDF</a:t>
            </a:r>
            <a:endParaRPr lang="fr-FR" sz="2400" dirty="0">
              <a:solidFill>
                <a:schemeClr val="bg1"/>
              </a:solidFill>
            </a:endParaRPr>
          </a:p>
          <a:p>
            <a:pPr marL="342900" indent="-342900">
              <a:lnSpc>
                <a:spcPts val="2999"/>
              </a:lnSpc>
              <a:buFont typeface="Wingdings" panose="05000000000000000000" pitchFamily="2" charset="2"/>
              <a:buChar char="q"/>
            </a:pPr>
            <a:r>
              <a:rPr lang="fr-FR" sz="2400" dirty="0">
                <a:solidFill>
                  <a:schemeClr val="bg1"/>
                </a:solidFill>
              </a:rPr>
              <a:t>Pour l’audio : transcription automatique avec </a:t>
            </a:r>
            <a:r>
              <a:rPr lang="fr-FR" sz="2400" dirty="0" err="1">
                <a:solidFill>
                  <a:schemeClr val="bg1"/>
                </a:solidFill>
              </a:rPr>
              <a:t>Whisper</a:t>
            </a:r>
            <a:r>
              <a:rPr lang="en-US" sz="1851" dirty="0">
                <a:solidFill>
                  <a:srgbClr val="FFFFFF"/>
                </a:solidFill>
                <a:latin typeface="Poppins Light"/>
                <a:ea typeface="Poppins Light"/>
                <a:cs typeface="Poppins Light"/>
                <a:sym typeface="Poppins Light"/>
              </a:rPr>
              <a:t>.</a:t>
            </a:r>
          </a:p>
        </p:txBody>
      </p:sp>
      <p:sp>
        <p:nvSpPr>
          <p:cNvPr id="17" name="TextBox 17"/>
          <p:cNvSpPr txBox="1"/>
          <p:nvPr/>
        </p:nvSpPr>
        <p:spPr>
          <a:xfrm>
            <a:off x="5868301" y="6678318"/>
            <a:ext cx="3621875" cy="2663358"/>
          </a:xfrm>
          <a:prstGeom prst="rect">
            <a:avLst/>
          </a:prstGeom>
        </p:spPr>
        <p:txBody>
          <a:bodyPr wrap="square" lIns="0" tIns="0" rIns="0" bIns="0" rtlCol="0" anchor="t">
            <a:spAutoFit/>
          </a:bodyPr>
          <a:lstStyle/>
          <a:p>
            <a:pPr marL="342900" indent="-342900">
              <a:lnSpc>
                <a:spcPts val="2999"/>
              </a:lnSpc>
              <a:buFont typeface="Wingdings" panose="05000000000000000000" pitchFamily="2" charset="2"/>
              <a:buChar char="q"/>
            </a:pPr>
            <a:r>
              <a:rPr lang="fr-FR" sz="2400" dirty="0">
                <a:solidFill>
                  <a:schemeClr val="bg1"/>
                </a:solidFill>
              </a:rPr>
              <a:t>Identification automatique de la langue (français, anglais, arabe, etc.)</a:t>
            </a:r>
            <a:r>
              <a:rPr lang="en-US" sz="2400" dirty="0">
                <a:solidFill>
                  <a:schemeClr val="bg1"/>
                </a:solidFill>
                <a:latin typeface="Poppins Light"/>
                <a:ea typeface="Poppins Light"/>
                <a:cs typeface="Poppins Light"/>
                <a:sym typeface="Poppins Light"/>
              </a:rPr>
              <a:t>, </a:t>
            </a:r>
          </a:p>
          <a:p>
            <a:pPr marL="342900" indent="-342900">
              <a:lnSpc>
                <a:spcPts val="2999"/>
              </a:lnSpc>
              <a:buFont typeface="Wingdings" panose="05000000000000000000" pitchFamily="2" charset="2"/>
              <a:buChar char="q"/>
            </a:pPr>
            <a:r>
              <a:rPr lang="fr-FR" sz="2400" dirty="0">
                <a:solidFill>
                  <a:schemeClr val="bg1"/>
                </a:solidFill>
              </a:rPr>
              <a:t>Orientation vers le modèle NLP adapté</a:t>
            </a:r>
            <a:endParaRPr lang="en-US" sz="2400" dirty="0">
              <a:solidFill>
                <a:schemeClr val="bg1"/>
              </a:solidFill>
              <a:latin typeface="Poppins Light"/>
              <a:cs typeface="Poppins Light"/>
              <a:sym typeface="Poppins Light"/>
            </a:endParaRPr>
          </a:p>
          <a:p>
            <a:pPr algn="ctr">
              <a:lnSpc>
                <a:spcPts val="2999"/>
              </a:lnSpc>
            </a:pPr>
            <a:endParaRPr lang="en-US" sz="1851" dirty="0">
              <a:solidFill>
                <a:srgbClr val="FFFFFF"/>
              </a:solidFill>
              <a:latin typeface="Poppins Light"/>
              <a:ea typeface="Poppins Light"/>
              <a:cs typeface="Poppins Light"/>
              <a:sym typeface="Poppins Light"/>
            </a:endParaRP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1635532" y="5994242"/>
            <a:ext cx="3653938" cy="401970"/>
          </a:xfrm>
          <a:prstGeom prst="rect">
            <a:avLst/>
          </a:prstGeom>
        </p:spPr>
        <p:txBody>
          <a:bodyPr wrap="square" lIns="0" tIns="0" rIns="0" bIns="0" rtlCol="0" anchor="t">
            <a:spAutoFit/>
          </a:bodyPr>
          <a:lstStyle/>
          <a:p>
            <a:pPr algn="ctr">
              <a:lnSpc>
                <a:spcPts val="2999"/>
              </a:lnSpc>
            </a:pPr>
            <a:r>
              <a:rPr lang="fr-FR" sz="3200" b="1" dirty="0">
                <a:solidFill>
                  <a:schemeClr val="bg1"/>
                </a:solidFill>
              </a:rPr>
              <a:t>Collecte et Ingestion</a:t>
            </a:r>
            <a:endParaRPr lang="en-US" sz="3200" b="1" dirty="0">
              <a:solidFill>
                <a:schemeClr val="bg1"/>
              </a:solidFill>
              <a:latin typeface="Poppins Light"/>
              <a:ea typeface="Poppins Light"/>
              <a:cs typeface="Poppins Light"/>
              <a:sym typeface="Poppins Light"/>
            </a:endParaRPr>
          </a:p>
        </p:txBody>
      </p:sp>
      <p:sp>
        <p:nvSpPr>
          <p:cNvPr id="21" name="TextBox 20">
            <a:extLst>
              <a:ext uri="{FF2B5EF4-FFF2-40B4-BE49-F238E27FC236}">
                <a16:creationId xmlns:a16="http://schemas.microsoft.com/office/drawing/2014/main" id="{525A86C8-D287-446E-888B-FCC0D9DF092F}"/>
              </a:ext>
            </a:extLst>
          </p:cNvPr>
          <p:cNvSpPr txBox="1"/>
          <p:nvPr/>
        </p:nvSpPr>
        <p:spPr>
          <a:xfrm>
            <a:off x="1635532" y="6745235"/>
            <a:ext cx="3943678" cy="2297167"/>
          </a:xfrm>
          <a:prstGeom prst="rect">
            <a:avLst/>
          </a:prstGeom>
        </p:spPr>
        <p:txBody>
          <a:bodyPr wrap="square" lIns="0" tIns="0" rIns="0" bIns="0" rtlCol="0" anchor="t">
            <a:spAutoFit/>
          </a:bodyPr>
          <a:lstStyle/>
          <a:p>
            <a:pPr marL="342900" indent="-342900">
              <a:lnSpc>
                <a:spcPts val="2999"/>
              </a:lnSpc>
              <a:buFont typeface="Wingdings" panose="05000000000000000000" pitchFamily="2" charset="2"/>
              <a:buChar char="q"/>
            </a:pPr>
            <a:r>
              <a:rPr lang="fr-FR" sz="2400" dirty="0">
                <a:solidFill>
                  <a:schemeClr val="bg1"/>
                </a:solidFill>
              </a:rPr>
              <a:t>Saisie manuelle, import de PDF ou audio</a:t>
            </a:r>
          </a:p>
          <a:p>
            <a:pPr marL="342900" indent="-342900">
              <a:lnSpc>
                <a:spcPts val="2999"/>
              </a:lnSpc>
              <a:buFont typeface="Wingdings" panose="05000000000000000000" pitchFamily="2" charset="2"/>
              <a:buChar char="q"/>
            </a:pPr>
            <a:r>
              <a:rPr lang="fr-FR" sz="2400" dirty="0" err="1">
                <a:solidFill>
                  <a:schemeClr val="bg1"/>
                </a:solidFill>
              </a:rPr>
              <a:t>Upload</a:t>
            </a:r>
            <a:r>
              <a:rPr lang="fr-FR" sz="2400" dirty="0">
                <a:solidFill>
                  <a:schemeClr val="bg1"/>
                </a:solidFill>
              </a:rPr>
              <a:t> via interface </a:t>
            </a:r>
            <a:r>
              <a:rPr lang="fr-FR" sz="2400" dirty="0" err="1">
                <a:solidFill>
                  <a:schemeClr val="bg1"/>
                </a:solidFill>
              </a:rPr>
              <a:t>Streamlit</a:t>
            </a:r>
            <a:endParaRPr lang="fr-FR" sz="2400" dirty="0">
              <a:solidFill>
                <a:schemeClr val="bg1"/>
              </a:solidFill>
            </a:endParaRPr>
          </a:p>
          <a:p>
            <a:pPr marL="342900" indent="-342900">
              <a:lnSpc>
                <a:spcPts val="2999"/>
              </a:lnSpc>
              <a:buFont typeface="Wingdings" panose="05000000000000000000" pitchFamily="2" charset="2"/>
              <a:buChar char="q"/>
            </a:pPr>
            <a:r>
              <a:rPr lang="fr-FR" sz="2400" dirty="0">
                <a:solidFill>
                  <a:schemeClr val="bg1"/>
                </a:solidFill>
              </a:rPr>
              <a:t>Déclenchement du pipeline de traitement</a:t>
            </a:r>
            <a:endParaRPr lang="en-US" sz="2400" dirty="0">
              <a:solidFill>
                <a:schemeClr val="bg1"/>
              </a:solidFill>
              <a:latin typeface="Poppins Light"/>
              <a:ea typeface="Poppins Light"/>
              <a:cs typeface="Poppins Light"/>
              <a:sym typeface="Poppins Light"/>
            </a:endParaRPr>
          </a:p>
        </p:txBody>
      </p:sp>
      <p:sp>
        <p:nvSpPr>
          <p:cNvPr id="22" name="TextBox 20">
            <a:extLst>
              <a:ext uri="{FF2B5EF4-FFF2-40B4-BE49-F238E27FC236}">
                <a16:creationId xmlns:a16="http://schemas.microsoft.com/office/drawing/2014/main" id="{E2428466-5F48-4888-8436-82C425256242}"/>
              </a:ext>
            </a:extLst>
          </p:cNvPr>
          <p:cNvSpPr txBox="1"/>
          <p:nvPr/>
        </p:nvSpPr>
        <p:spPr>
          <a:xfrm>
            <a:off x="5740982" y="5907036"/>
            <a:ext cx="3564791" cy="401970"/>
          </a:xfrm>
          <a:prstGeom prst="rect">
            <a:avLst/>
          </a:prstGeom>
        </p:spPr>
        <p:txBody>
          <a:bodyPr wrap="square" lIns="0" tIns="0" rIns="0" bIns="0" rtlCol="0" anchor="t">
            <a:spAutoFit/>
          </a:bodyPr>
          <a:lstStyle/>
          <a:p>
            <a:pPr algn="ctr">
              <a:lnSpc>
                <a:spcPts val="2999"/>
              </a:lnSpc>
            </a:pPr>
            <a:r>
              <a:rPr lang="fr-FR" sz="3200" b="1" dirty="0">
                <a:solidFill>
                  <a:schemeClr val="bg1"/>
                </a:solidFill>
              </a:rPr>
              <a:t>Détection de langue</a:t>
            </a:r>
            <a:endParaRPr lang="en-US" sz="3200" b="1" dirty="0">
              <a:solidFill>
                <a:schemeClr val="bg1"/>
              </a:solidFill>
              <a:latin typeface="Poppins Light"/>
              <a:ea typeface="Poppins Light"/>
              <a:cs typeface="Poppins Light"/>
              <a:sym typeface="Poppins Light"/>
            </a:endParaRPr>
          </a:p>
        </p:txBody>
      </p:sp>
      <p:sp>
        <p:nvSpPr>
          <p:cNvPr id="23" name="TextBox 20">
            <a:extLst>
              <a:ext uri="{FF2B5EF4-FFF2-40B4-BE49-F238E27FC236}">
                <a16:creationId xmlns:a16="http://schemas.microsoft.com/office/drawing/2014/main" id="{5DA29944-5C10-461D-968F-09BA1C614FCF}"/>
              </a:ext>
            </a:extLst>
          </p:cNvPr>
          <p:cNvSpPr txBox="1"/>
          <p:nvPr/>
        </p:nvSpPr>
        <p:spPr>
          <a:xfrm>
            <a:off x="9532389" y="5822182"/>
            <a:ext cx="3999638" cy="786690"/>
          </a:xfrm>
          <a:prstGeom prst="rect">
            <a:avLst/>
          </a:prstGeom>
        </p:spPr>
        <p:txBody>
          <a:bodyPr wrap="square" lIns="0" tIns="0" rIns="0" bIns="0" rtlCol="0" anchor="t">
            <a:spAutoFit/>
          </a:bodyPr>
          <a:lstStyle/>
          <a:p>
            <a:pPr algn="ctr">
              <a:lnSpc>
                <a:spcPts val="2999"/>
              </a:lnSpc>
            </a:pPr>
            <a:r>
              <a:rPr lang="fr-FR" sz="3200" b="1" dirty="0">
                <a:solidFill>
                  <a:schemeClr val="bg1"/>
                </a:solidFill>
              </a:rPr>
              <a:t>Prétraitement des données</a:t>
            </a:r>
            <a:endParaRPr lang="en-US" sz="3200" b="1" dirty="0">
              <a:solidFill>
                <a:schemeClr val="bg1"/>
              </a:solidFill>
              <a:latin typeface="Poppins Light"/>
              <a:ea typeface="Poppins Light"/>
              <a:cs typeface="Poppins Light"/>
              <a:sym typeface="Poppins Light"/>
            </a:endParaRPr>
          </a:p>
        </p:txBody>
      </p:sp>
      <p:sp>
        <p:nvSpPr>
          <p:cNvPr id="24" name="TextBox 20">
            <a:extLst>
              <a:ext uri="{FF2B5EF4-FFF2-40B4-BE49-F238E27FC236}">
                <a16:creationId xmlns:a16="http://schemas.microsoft.com/office/drawing/2014/main" id="{D5CDA0B8-6EBA-484F-AC98-37423289ED46}"/>
              </a:ext>
            </a:extLst>
          </p:cNvPr>
          <p:cNvSpPr txBox="1"/>
          <p:nvPr/>
        </p:nvSpPr>
        <p:spPr>
          <a:xfrm>
            <a:off x="13441551" y="5892325"/>
            <a:ext cx="3913340" cy="401970"/>
          </a:xfrm>
          <a:prstGeom prst="rect">
            <a:avLst/>
          </a:prstGeom>
        </p:spPr>
        <p:txBody>
          <a:bodyPr wrap="square" lIns="0" tIns="0" rIns="0" bIns="0" rtlCol="0" anchor="t">
            <a:spAutoFit/>
          </a:bodyPr>
          <a:lstStyle/>
          <a:p>
            <a:pPr algn="ctr">
              <a:lnSpc>
                <a:spcPts val="2999"/>
              </a:lnSpc>
            </a:pPr>
            <a:r>
              <a:rPr lang="fr-FR" sz="3200" b="1" dirty="0">
                <a:solidFill>
                  <a:schemeClr val="bg1"/>
                </a:solidFill>
              </a:rPr>
              <a:t>Sélection du modèle</a:t>
            </a:r>
            <a:endParaRPr lang="en-US" sz="3200" b="1" dirty="0">
              <a:solidFill>
                <a:schemeClr val="bg1"/>
              </a:solidFill>
              <a:latin typeface="Poppins Light"/>
              <a:ea typeface="Poppins Light"/>
              <a:cs typeface="Poppins Light"/>
              <a:sym typeface="Poppins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0" grpId="0"/>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fr-FR" dirty="0"/>
          </a:p>
        </p:txBody>
      </p:sp>
      <p:sp>
        <p:nvSpPr>
          <p:cNvPr id="5" name="TextBox 5"/>
          <p:cNvSpPr txBox="1"/>
          <p:nvPr/>
        </p:nvSpPr>
        <p:spPr>
          <a:xfrm>
            <a:off x="44159" y="866645"/>
            <a:ext cx="10527112" cy="1043299"/>
          </a:xfrm>
          <a:prstGeom prst="rect">
            <a:avLst/>
          </a:prstGeom>
        </p:spPr>
        <p:txBody>
          <a:bodyPr wrap="square" lIns="0" tIns="0" rIns="0" bIns="0" rtlCol="0" anchor="t">
            <a:spAutoFit/>
          </a:bodyPr>
          <a:lstStyle/>
          <a:p>
            <a:pPr marL="0" lvl="0" indent="0" algn="ctr">
              <a:lnSpc>
                <a:spcPts val="7693"/>
              </a:lnSpc>
              <a:spcBef>
                <a:spcPct val="0"/>
              </a:spcBef>
            </a:pPr>
            <a:r>
              <a:rPr lang="fr-FR" sz="9600" b="1" dirty="0">
                <a:solidFill>
                  <a:schemeClr val="bg1"/>
                </a:solidFill>
              </a:rPr>
              <a:t>Workflow du projet</a:t>
            </a:r>
            <a:endParaRPr lang="en-US" sz="10686" dirty="0">
              <a:solidFill>
                <a:schemeClr val="bg1"/>
              </a:solidFill>
              <a:latin typeface="Computer Says No"/>
              <a:ea typeface="Computer Says No"/>
              <a:cs typeface="Computer Says No"/>
              <a:sym typeface="Computer Says No"/>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1968" y="4260492"/>
            <a:ext cx="1305836"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05</a:t>
            </a:r>
          </a:p>
        </p:txBody>
      </p:sp>
      <p:sp>
        <p:nvSpPr>
          <p:cNvPr id="13" name="TextBox 13"/>
          <p:cNvSpPr txBox="1"/>
          <p:nvPr/>
        </p:nvSpPr>
        <p:spPr>
          <a:xfrm>
            <a:off x="14349389" y="4262843"/>
            <a:ext cx="1305836"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06</a:t>
            </a:r>
          </a:p>
        </p:txBody>
      </p:sp>
      <p:sp>
        <p:nvSpPr>
          <p:cNvPr id="14" name="TextBox 14"/>
          <p:cNvSpPr txBox="1"/>
          <p:nvPr/>
        </p:nvSpPr>
        <p:spPr>
          <a:xfrm>
            <a:off x="12708793" y="6675325"/>
            <a:ext cx="4288411" cy="2678105"/>
          </a:xfrm>
          <a:prstGeom prst="rect">
            <a:avLst/>
          </a:prstGeom>
        </p:spPr>
        <p:txBody>
          <a:bodyPr wrap="square" lIns="0" tIns="0" rIns="0" bIns="0" rtlCol="0" anchor="t">
            <a:spAutoFit/>
          </a:bodyPr>
          <a:lstStyle/>
          <a:p>
            <a:pPr marL="342900" indent="-342900">
              <a:lnSpc>
                <a:spcPts val="2999"/>
              </a:lnSpc>
              <a:buFont typeface="Wingdings" panose="05000000000000000000" pitchFamily="2" charset="2"/>
              <a:buChar char="q"/>
            </a:pPr>
            <a:r>
              <a:rPr lang="fr-FR" sz="2400" dirty="0">
                <a:solidFill>
                  <a:schemeClr val="bg1"/>
                </a:solidFill>
              </a:rPr>
              <a:t>Utilisation de modèles fine-</a:t>
            </a:r>
            <a:r>
              <a:rPr lang="fr-FR" sz="2400" dirty="0" err="1">
                <a:solidFill>
                  <a:schemeClr val="bg1"/>
                </a:solidFill>
              </a:rPr>
              <a:t>tunés</a:t>
            </a:r>
            <a:r>
              <a:rPr lang="fr-FR" sz="2400" dirty="0">
                <a:solidFill>
                  <a:schemeClr val="bg1"/>
                </a:solidFill>
              </a:rPr>
              <a:t> selon la langue :</a:t>
            </a:r>
          </a:p>
          <a:p>
            <a:pPr marL="342900" indent="-342900">
              <a:lnSpc>
                <a:spcPts val="2999"/>
              </a:lnSpc>
              <a:buFont typeface="Wingdings" panose="05000000000000000000" pitchFamily="2" charset="2"/>
              <a:buChar char="q"/>
            </a:pPr>
            <a:r>
              <a:rPr lang="fr-FR" sz="2400" dirty="0">
                <a:solidFill>
                  <a:schemeClr val="bg1"/>
                </a:solidFill>
              </a:rPr>
              <a:t>Résumé formaté et lisible</a:t>
            </a:r>
          </a:p>
          <a:p>
            <a:pPr lvl="1">
              <a:lnSpc>
                <a:spcPts val="2999"/>
              </a:lnSpc>
            </a:pPr>
            <a:r>
              <a:rPr lang="fr-FR" sz="2400" dirty="0">
                <a:solidFill>
                  <a:schemeClr val="bg1"/>
                </a:solidFill>
              </a:rPr>
              <a:t> Affichage des statistiques              ( nombre de mots, caractères)</a:t>
            </a:r>
          </a:p>
          <a:p>
            <a:pPr lvl="1">
              <a:lnSpc>
                <a:spcPts val="2999"/>
              </a:lnSpc>
            </a:pPr>
            <a:r>
              <a:rPr lang="fr-FR" sz="2400" dirty="0">
                <a:solidFill>
                  <a:schemeClr val="bg1"/>
                </a:solidFill>
              </a:rPr>
              <a:t>Options : copier, télécharger ou partager le résumé</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195813" y="6040714"/>
            <a:ext cx="4004242" cy="401970"/>
          </a:xfrm>
          <a:prstGeom prst="rect">
            <a:avLst/>
          </a:prstGeom>
        </p:spPr>
        <p:txBody>
          <a:bodyPr wrap="square" lIns="0" tIns="0" rIns="0" bIns="0" rtlCol="0" anchor="t">
            <a:spAutoFit/>
          </a:bodyPr>
          <a:lstStyle/>
          <a:p>
            <a:pPr algn="ctr">
              <a:lnSpc>
                <a:spcPts val="2999"/>
              </a:lnSpc>
            </a:pPr>
            <a:r>
              <a:rPr lang="fr-FR" sz="3200" b="1" dirty="0">
                <a:solidFill>
                  <a:schemeClr val="bg1"/>
                </a:solidFill>
              </a:rPr>
              <a:t>Génération du résumé</a:t>
            </a:r>
            <a:endParaRPr lang="en-US" sz="3200" b="1" dirty="0">
              <a:solidFill>
                <a:schemeClr val="bg1"/>
              </a:solidFill>
              <a:latin typeface="Poppins Light"/>
              <a:ea typeface="Poppins Light"/>
              <a:cs typeface="Poppins Light"/>
              <a:sym typeface="Poppins Light"/>
            </a:endParaRPr>
          </a:p>
        </p:txBody>
      </p:sp>
      <p:sp>
        <p:nvSpPr>
          <p:cNvPr id="21" name="TextBox 20">
            <a:extLst>
              <a:ext uri="{FF2B5EF4-FFF2-40B4-BE49-F238E27FC236}">
                <a16:creationId xmlns:a16="http://schemas.microsoft.com/office/drawing/2014/main" id="{525A86C8-D287-446E-888B-FCC0D9DF092F}"/>
              </a:ext>
            </a:extLst>
          </p:cNvPr>
          <p:cNvSpPr txBox="1"/>
          <p:nvPr/>
        </p:nvSpPr>
        <p:spPr>
          <a:xfrm>
            <a:off x="2240529" y="6662768"/>
            <a:ext cx="3322633" cy="2293385"/>
          </a:xfrm>
          <a:prstGeom prst="rect">
            <a:avLst/>
          </a:prstGeom>
        </p:spPr>
        <p:txBody>
          <a:bodyPr wrap="square" lIns="0" tIns="0" rIns="0" bIns="0" rtlCol="0" anchor="t">
            <a:spAutoFit/>
          </a:bodyPr>
          <a:lstStyle/>
          <a:p>
            <a:pPr marL="342900" indent="-342900">
              <a:lnSpc>
                <a:spcPts val="2999"/>
              </a:lnSpc>
              <a:buFont typeface="Wingdings" panose="05000000000000000000" pitchFamily="2" charset="2"/>
              <a:buChar char="q"/>
            </a:pPr>
            <a:r>
              <a:rPr lang="fr-FR" sz="2400" dirty="0">
                <a:solidFill>
                  <a:schemeClr val="bg1"/>
                </a:solidFill>
              </a:rPr>
              <a:t>Application du modèle NLP sélectionné</a:t>
            </a:r>
          </a:p>
          <a:p>
            <a:pPr marL="342900" indent="-342900">
              <a:lnSpc>
                <a:spcPts val="2999"/>
              </a:lnSpc>
              <a:buFont typeface="Wingdings" panose="05000000000000000000" pitchFamily="2" charset="2"/>
              <a:buChar char="q"/>
            </a:pPr>
            <a:r>
              <a:rPr lang="fr-FR" sz="2400" dirty="0">
                <a:solidFill>
                  <a:schemeClr val="bg1"/>
                </a:solidFill>
              </a:rPr>
              <a:t>Résumé généré selon les préférences utilisateur (longueur, structuration)</a:t>
            </a:r>
          </a:p>
        </p:txBody>
      </p:sp>
      <p:sp>
        <p:nvSpPr>
          <p:cNvPr id="24" name="TextBox 20">
            <a:extLst>
              <a:ext uri="{FF2B5EF4-FFF2-40B4-BE49-F238E27FC236}">
                <a16:creationId xmlns:a16="http://schemas.microsoft.com/office/drawing/2014/main" id="{D5CDA0B8-6EBA-484F-AC98-37423289ED46}"/>
              </a:ext>
            </a:extLst>
          </p:cNvPr>
          <p:cNvSpPr txBox="1"/>
          <p:nvPr/>
        </p:nvSpPr>
        <p:spPr>
          <a:xfrm>
            <a:off x="12637189" y="6103505"/>
            <a:ext cx="5105400" cy="401970"/>
          </a:xfrm>
          <a:prstGeom prst="rect">
            <a:avLst/>
          </a:prstGeom>
        </p:spPr>
        <p:txBody>
          <a:bodyPr wrap="square" lIns="0" tIns="0" rIns="0" bIns="0" rtlCol="0" anchor="t">
            <a:spAutoFit/>
          </a:bodyPr>
          <a:lstStyle/>
          <a:p>
            <a:pPr algn="ctr">
              <a:lnSpc>
                <a:spcPts val="2999"/>
              </a:lnSpc>
            </a:pPr>
            <a:r>
              <a:rPr lang="fr-FR" sz="3200" b="1" dirty="0">
                <a:solidFill>
                  <a:schemeClr val="bg1"/>
                </a:solidFill>
              </a:rPr>
              <a:t>Post-traitement &amp; Affichage</a:t>
            </a:r>
            <a:endParaRPr lang="en-US" sz="3200" b="1" dirty="0">
              <a:solidFill>
                <a:schemeClr val="bg1"/>
              </a:solidFill>
              <a:latin typeface="Poppins Light"/>
              <a:ea typeface="Poppins Light"/>
              <a:cs typeface="Poppins Light"/>
              <a:sym typeface="Poppins Light"/>
            </a:endParaRPr>
          </a:p>
        </p:txBody>
      </p:sp>
    </p:spTree>
    <p:extLst>
      <p:ext uri="{BB962C8B-B14F-4D97-AF65-F5344CB8AC3E}">
        <p14:creationId xmlns:p14="http://schemas.microsoft.com/office/powerpoint/2010/main" val="14138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09800" y="-1177773"/>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Freeform 5"/>
          <p:cNvSpPr/>
          <p:nvPr/>
        </p:nvSpPr>
        <p:spPr>
          <a:xfrm rot="3091052">
            <a:off x="14094261" y="-5691641"/>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4"/>
            <a:stretch>
              <a:fillRect/>
            </a:stretch>
          </a:blipFill>
        </p:spPr>
      </p:sp>
      <p:sp>
        <p:nvSpPr>
          <p:cNvPr id="9" name="TextBox 5">
            <a:extLst>
              <a:ext uri="{FF2B5EF4-FFF2-40B4-BE49-F238E27FC236}">
                <a16:creationId xmlns:a16="http://schemas.microsoft.com/office/drawing/2014/main" id="{5A40C6E4-621A-4336-815B-6C11D941D4A5}"/>
              </a:ext>
            </a:extLst>
          </p:cNvPr>
          <p:cNvSpPr txBox="1"/>
          <p:nvPr/>
        </p:nvSpPr>
        <p:spPr>
          <a:xfrm>
            <a:off x="1143000" y="123198"/>
            <a:ext cx="14983484" cy="1974900"/>
          </a:xfrm>
          <a:prstGeom prst="rect">
            <a:avLst/>
          </a:prstGeom>
        </p:spPr>
        <p:txBody>
          <a:bodyPr wrap="square" lIns="0" tIns="0" rIns="0" bIns="0" rtlCol="0" anchor="t">
            <a:spAutoFit/>
          </a:bodyPr>
          <a:lstStyle/>
          <a:p>
            <a:pPr algn="ctr">
              <a:lnSpc>
                <a:spcPts val="7693"/>
              </a:lnSpc>
              <a:spcBef>
                <a:spcPct val="0"/>
              </a:spcBef>
            </a:pPr>
            <a:r>
              <a:rPr lang="fr-FR" sz="6000" b="1" i="0" dirty="0">
                <a:solidFill>
                  <a:schemeClr val="bg1"/>
                </a:solidFill>
                <a:effectLst/>
                <a:latin typeface="+mj-lt"/>
              </a:rPr>
              <a:t>résumé de texte multilingue basé sur des modèles pré-entraînés</a:t>
            </a:r>
            <a:endParaRPr lang="en-US" sz="6000" b="1" i="0" dirty="0">
              <a:solidFill>
                <a:schemeClr val="bg1"/>
              </a:solidFill>
              <a:effectLst/>
              <a:latin typeface="+mj-lt"/>
            </a:endParaRPr>
          </a:p>
        </p:txBody>
      </p:sp>
      <p:pic>
        <p:nvPicPr>
          <p:cNvPr id="15" name="Image 14">
            <a:extLst>
              <a:ext uri="{FF2B5EF4-FFF2-40B4-BE49-F238E27FC236}">
                <a16:creationId xmlns:a16="http://schemas.microsoft.com/office/drawing/2014/main" id="{E1D1B2C5-112F-4CA2-B2E0-8DE99F15DF06}"/>
              </a:ext>
            </a:extLst>
          </p:cNvPr>
          <p:cNvPicPr>
            <a:picLocks noChangeAspect="1"/>
          </p:cNvPicPr>
          <p:nvPr/>
        </p:nvPicPr>
        <p:blipFill>
          <a:blip r:embed="rId5"/>
          <a:stretch>
            <a:fillRect/>
          </a:stretch>
        </p:blipFill>
        <p:spPr>
          <a:xfrm>
            <a:off x="1043566" y="2173984"/>
            <a:ext cx="16200868" cy="5612444"/>
          </a:xfrm>
          <a:prstGeom prst="rect">
            <a:avLst/>
          </a:prstGeom>
        </p:spPr>
      </p:pic>
    </p:spTree>
    <p:extLst>
      <p:ext uri="{BB962C8B-B14F-4D97-AF65-F5344CB8AC3E}">
        <p14:creationId xmlns:p14="http://schemas.microsoft.com/office/powerpoint/2010/main" val="2431167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09800" y="-1177773"/>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4" name="Freeform 4"/>
          <p:cNvSpPr/>
          <p:nvPr/>
        </p:nvSpPr>
        <p:spPr>
          <a:xfrm rot="3091052">
            <a:off x="-2095409" y="5997939"/>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Freeform 5"/>
          <p:cNvSpPr/>
          <p:nvPr/>
        </p:nvSpPr>
        <p:spPr>
          <a:xfrm rot="3091052">
            <a:off x="14094261" y="-5691641"/>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sp>
      <p:sp>
        <p:nvSpPr>
          <p:cNvPr id="7" name="Freeform 7"/>
          <p:cNvSpPr/>
          <p:nvPr/>
        </p:nvSpPr>
        <p:spPr>
          <a:xfrm>
            <a:off x="9307696" y="1479370"/>
            <a:ext cx="8273849" cy="844373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4"/>
            <a:stretch>
              <a:fillRect/>
            </a:stretch>
          </a:blipFill>
        </p:spPr>
        <p:txBody>
          <a:bodyPr/>
          <a:lstStyle/>
          <a:p>
            <a:pPr algn="l"/>
            <a:r>
              <a:rPr lang="fr-FR" sz="2000" i="0" u="sng" dirty="0">
                <a:solidFill>
                  <a:schemeClr val="bg1"/>
                </a:solidFill>
                <a:effectLst/>
                <a:latin typeface="DeepSeek-CJK-patch"/>
              </a:rPr>
              <a:t>Composants principaux :</a:t>
            </a:r>
          </a:p>
          <a:p>
            <a:pPr algn="l">
              <a:buFont typeface="+mj-lt"/>
              <a:buAutoNum type="arabicPeriod"/>
            </a:pPr>
            <a:r>
              <a:rPr lang="fr-FR" sz="2000" b="1" i="0" dirty="0">
                <a:solidFill>
                  <a:schemeClr val="bg1"/>
                </a:solidFill>
                <a:effectLst/>
                <a:latin typeface="DeepSeek-CJK-patch"/>
              </a:rPr>
              <a:t>Input (Entrée)</a:t>
            </a:r>
          </a:p>
          <a:p>
            <a:pPr marL="742950" lvl="1" indent="-285750" algn="l">
              <a:buFont typeface="+mj-lt"/>
              <a:buAutoNum type="arabicPeriod"/>
            </a:pPr>
            <a:r>
              <a:rPr lang="fr-FR" sz="2000" b="0" i="0" dirty="0">
                <a:solidFill>
                  <a:schemeClr val="bg1"/>
                </a:solidFill>
                <a:effectLst/>
                <a:latin typeface="DeepSeek-CJK-patch"/>
              </a:rPr>
              <a:t>Le texte source est </a:t>
            </a:r>
            <a:r>
              <a:rPr lang="fr-FR" sz="2000" b="0" i="0" dirty="0" err="1">
                <a:solidFill>
                  <a:schemeClr val="bg1"/>
                </a:solidFill>
                <a:effectLst/>
                <a:latin typeface="DeepSeek-CJK-patch"/>
              </a:rPr>
              <a:t>tokenizé</a:t>
            </a:r>
            <a:r>
              <a:rPr lang="fr-FR" sz="2000" b="0" i="0" dirty="0">
                <a:solidFill>
                  <a:schemeClr val="bg1"/>
                </a:solidFill>
                <a:effectLst/>
                <a:latin typeface="DeepSeek-CJK-patch"/>
              </a:rPr>
              <a:t> et converti en représentations vectorielles avant d'être traité par le modèle.</a:t>
            </a:r>
          </a:p>
          <a:p>
            <a:pPr algn="l">
              <a:buFont typeface="+mj-lt"/>
              <a:buAutoNum type="arabicPeriod"/>
            </a:pPr>
            <a:r>
              <a:rPr lang="fr-FR" sz="2000" b="1" i="0" dirty="0">
                <a:solidFill>
                  <a:schemeClr val="bg1"/>
                </a:solidFill>
                <a:effectLst/>
                <a:latin typeface="DeepSeek-CJK-patch"/>
              </a:rPr>
              <a:t>12x Encoder (Empilement de 12 encodeurs)</a:t>
            </a:r>
            <a:br>
              <a:rPr lang="fr-FR" sz="2000" b="0" i="0" dirty="0">
                <a:solidFill>
                  <a:schemeClr val="bg1"/>
                </a:solidFill>
                <a:effectLst/>
                <a:latin typeface="DeepSeek-CJK-patch"/>
              </a:rPr>
            </a:br>
            <a:r>
              <a:rPr lang="fr-FR" sz="2000" b="0" i="0" dirty="0">
                <a:solidFill>
                  <a:schemeClr val="bg1"/>
                </a:solidFill>
                <a:effectLst/>
                <a:latin typeface="DeepSeek-CJK-patch"/>
              </a:rPr>
              <a:t>Chaque encodeur est composé de :</a:t>
            </a:r>
          </a:p>
          <a:p>
            <a:pPr marL="742950" lvl="1" indent="-285750" algn="l">
              <a:buFont typeface="+mj-lt"/>
              <a:buAutoNum type="arabicPeriod"/>
            </a:pPr>
            <a:r>
              <a:rPr lang="fr-FR" sz="2000" b="1" i="0" dirty="0">
                <a:solidFill>
                  <a:schemeClr val="bg1"/>
                </a:solidFill>
                <a:effectLst/>
                <a:latin typeface="DeepSeek-CJK-patch"/>
              </a:rPr>
              <a:t>Self-Attention Layer</a:t>
            </a:r>
            <a:r>
              <a:rPr lang="fr-FR" sz="2000" b="0" i="0" dirty="0">
                <a:solidFill>
                  <a:schemeClr val="bg1"/>
                </a:solidFill>
                <a:effectLst/>
                <a:latin typeface="DeepSeek-CJK-patch"/>
              </a:rPr>
              <a:t> (Couche d'auto-attention)</a:t>
            </a:r>
          </a:p>
          <a:p>
            <a:pPr marL="1143000" lvl="2" indent="-228600" algn="l">
              <a:buFont typeface="+mj-lt"/>
              <a:buAutoNum type="arabicPeriod"/>
            </a:pPr>
            <a:r>
              <a:rPr lang="fr-FR" sz="2000" b="0" i="0" dirty="0">
                <a:solidFill>
                  <a:schemeClr val="bg1"/>
                </a:solidFill>
                <a:effectLst/>
                <a:latin typeface="DeepSeek-CJK-patch"/>
              </a:rPr>
              <a:t>Permet au modèle de comprendre les relations entre les mots dans la phrase d'entrée.</a:t>
            </a:r>
          </a:p>
          <a:p>
            <a:pPr marL="742950" lvl="1" indent="-285750" algn="l">
              <a:buFont typeface="+mj-lt"/>
              <a:buAutoNum type="arabicPeriod"/>
            </a:pPr>
            <a:r>
              <a:rPr lang="fr-FR" sz="2000" b="1" i="0" dirty="0">
                <a:solidFill>
                  <a:schemeClr val="bg1"/>
                </a:solidFill>
                <a:effectLst/>
                <a:latin typeface="DeepSeek-CJK-patch"/>
              </a:rPr>
              <a:t>Layer </a:t>
            </a:r>
            <a:r>
              <a:rPr lang="fr-FR" sz="2000" b="1" i="0" dirty="0" err="1">
                <a:solidFill>
                  <a:schemeClr val="bg1"/>
                </a:solidFill>
                <a:effectLst/>
                <a:latin typeface="DeepSeek-CJK-patch"/>
              </a:rPr>
              <a:t>Normalization</a:t>
            </a:r>
            <a:r>
              <a:rPr lang="fr-FR" sz="2000" b="0" i="0" dirty="0">
                <a:solidFill>
                  <a:schemeClr val="bg1"/>
                </a:solidFill>
                <a:effectLst/>
                <a:latin typeface="DeepSeek-CJK-patch"/>
              </a:rPr>
              <a:t> (Normalisation de couche, sans biais additif)</a:t>
            </a:r>
          </a:p>
          <a:p>
            <a:pPr marL="1143000" lvl="2" indent="-228600" algn="l">
              <a:buFont typeface="+mj-lt"/>
              <a:buAutoNum type="arabicPeriod"/>
            </a:pPr>
            <a:r>
              <a:rPr lang="fr-FR" sz="2000" b="0" i="0" dirty="0">
                <a:solidFill>
                  <a:schemeClr val="bg1"/>
                </a:solidFill>
                <a:effectLst/>
                <a:latin typeface="DeepSeek-CJK-patch"/>
              </a:rPr>
              <a:t>Stabilise l'apprentissage en normalisant les activations.</a:t>
            </a:r>
          </a:p>
          <a:p>
            <a:pPr marL="742950" lvl="1" indent="-285750" algn="l">
              <a:buFont typeface="+mj-lt"/>
              <a:buAutoNum type="arabicPeriod"/>
            </a:pPr>
            <a:r>
              <a:rPr lang="fr-FR" sz="2000" b="1" i="0" dirty="0" err="1">
                <a:solidFill>
                  <a:schemeClr val="bg1"/>
                </a:solidFill>
                <a:effectLst/>
                <a:latin typeface="DeepSeek-CJK-patch"/>
              </a:rPr>
              <a:t>Feed-forward</a:t>
            </a:r>
            <a:r>
              <a:rPr lang="fr-FR" sz="2000" b="1" i="0" dirty="0">
                <a:solidFill>
                  <a:schemeClr val="bg1"/>
                </a:solidFill>
                <a:effectLst/>
                <a:latin typeface="DeepSeek-CJK-patch"/>
              </a:rPr>
              <a:t> Network</a:t>
            </a:r>
            <a:r>
              <a:rPr lang="fr-FR" sz="2000" b="0" i="0" dirty="0">
                <a:solidFill>
                  <a:schemeClr val="bg1"/>
                </a:solidFill>
                <a:effectLst/>
                <a:latin typeface="DeepSeek-CJK-patch"/>
              </a:rPr>
              <a:t> (Réseau </a:t>
            </a:r>
            <a:r>
              <a:rPr lang="fr-FR" sz="2000" b="0" i="0" dirty="0" err="1">
                <a:solidFill>
                  <a:schemeClr val="bg1"/>
                </a:solidFill>
                <a:effectLst/>
                <a:latin typeface="DeepSeek-CJK-patch"/>
              </a:rPr>
              <a:t>feed-forward</a:t>
            </a:r>
            <a:r>
              <a:rPr lang="fr-FR" sz="2000" b="0" i="0" dirty="0">
                <a:solidFill>
                  <a:schemeClr val="bg1"/>
                </a:solidFill>
                <a:effectLst/>
                <a:latin typeface="DeepSeek-CJK-patch"/>
              </a:rPr>
              <a:t>)</a:t>
            </a:r>
          </a:p>
          <a:p>
            <a:pPr marL="1143000" lvl="2" indent="-228600" algn="l">
              <a:buFont typeface="+mj-lt"/>
              <a:buAutoNum type="arabicPeriod"/>
            </a:pPr>
            <a:r>
              <a:rPr lang="fr-FR" sz="2000" b="0" i="0" dirty="0">
                <a:solidFill>
                  <a:schemeClr val="bg1"/>
                </a:solidFill>
                <a:effectLst/>
                <a:latin typeface="DeepSeek-CJK-patch"/>
              </a:rPr>
              <a:t>Applique des transformations non-linéaires pour enrichir les représentations.</a:t>
            </a:r>
          </a:p>
          <a:p>
            <a:pPr algn="l">
              <a:buFont typeface="+mj-lt"/>
              <a:buAutoNum type="arabicPeriod"/>
            </a:pPr>
            <a:r>
              <a:rPr lang="fr-FR" sz="2000" b="1" i="0" dirty="0">
                <a:solidFill>
                  <a:schemeClr val="bg1"/>
                </a:solidFill>
                <a:effectLst/>
                <a:latin typeface="DeepSeek-CJK-patch"/>
              </a:rPr>
              <a:t>12x </a:t>
            </a:r>
            <a:r>
              <a:rPr lang="fr-FR" sz="2000" b="1" i="0" dirty="0" err="1">
                <a:solidFill>
                  <a:schemeClr val="bg1"/>
                </a:solidFill>
                <a:effectLst/>
                <a:latin typeface="DeepSeek-CJK-patch"/>
              </a:rPr>
              <a:t>Decoder</a:t>
            </a:r>
            <a:r>
              <a:rPr lang="fr-FR" sz="2000" b="1" i="0" dirty="0">
                <a:solidFill>
                  <a:schemeClr val="bg1"/>
                </a:solidFill>
                <a:effectLst/>
                <a:latin typeface="DeepSeek-CJK-patch"/>
              </a:rPr>
              <a:t> (Empilement de 12 décodeurs)</a:t>
            </a:r>
            <a:br>
              <a:rPr lang="fr-FR" sz="2000" b="0" i="0" dirty="0">
                <a:solidFill>
                  <a:schemeClr val="bg1"/>
                </a:solidFill>
                <a:effectLst/>
                <a:latin typeface="DeepSeek-CJK-patch"/>
              </a:rPr>
            </a:br>
            <a:r>
              <a:rPr lang="fr-FR" sz="2000" b="0" i="0" dirty="0">
                <a:solidFill>
                  <a:schemeClr val="bg1"/>
                </a:solidFill>
                <a:effectLst/>
                <a:latin typeface="DeepSeek-CJK-patch"/>
              </a:rPr>
              <a:t>Chaque décodeur est similaire à l'encodeur, mais avec deux différences clés :</a:t>
            </a:r>
          </a:p>
          <a:p>
            <a:pPr marL="742950" lvl="1" indent="-285750" algn="l">
              <a:buFont typeface="+mj-lt"/>
              <a:buAutoNum type="arabicPeriod"/>
            </a:pPr>
            <a:r>
              <a:rPr lang="fr-FR" sz="2000" b="1" i="0" dirty="0">
                <a:solidFill>
                  <a:schemeClr val="bg1"/>
                </a:solidFill>
                <a:effectLst/>
                <a:latin typeface="DeepSeek-CJK-patch"/>
              </a:rPr>
              <a:t>Self-Attention Layer</a:t>
            </a:r>
            <a:r>
              <a:rPr lang="fr-FR" sz="2000" b="0" i="0" dirty="0">
                <a:solidFill>
                  <a:schemeClr val="bg1"/>
                </a:solidFill>
                <a:effectLst/>
                <a:latin typeface="DeepSeek-CJK-patch"/>
              </a:rPr>
              <a:t> (Auto-attention sur les mots déjà générés).</a:t>
            </a:r>
          </a:p>
          <a:p>
            <a:pPr marL="742950" lvl="1" indent="-285750" algn="l">
              <a:buFont typeface="+mj-lt"/>
              <a:buAutoNum type="arabicPeriod"/>
            </a:pPr>
            <a:r>
              <a:rPr lang="fr-FR" sz="2000" b="1" i="0" dirty="0">
                <a:solidFill>
                  <a:schemeClr val="bg1"/>
                </a:solidFill>
                <a:effectLst/>
                <a:latin typeface="DeepSeek-CJK-patch"/>
              </a:rPr>
              <a:t>Cross-Attention Layer</a:t>
            </a:r>
            <a:r>
              <a:rPr lang="fr-FR" sz="2000" b="0" i="0" dirty="0">
                <a:solidFill>
                  <a:schemeClr val="bg1"/>
                </a:solidFill>
                <a:effectLst/>
                <a:latin typeface="DeepSeek-CJK-patch"/>
              </a:rPr>
              <a:t> (non mentionnée ici, mais généralement présente pour prendre en compte la sortie de l'encodeur).</a:t>
            </a:r>
          </a:p>
          <a:p>
            <a:pPr marL="742950" lvl="1" indent="-285750" algn="l">
              <a:buFont typeface="+mj-lt"/>
              <a:buAutoNum type="arabicPeriod"/>
            </a:pPr>
            <a:r>
              <a:rPr lang="fr-FR" sz="2000" b="1" i="0" dirty="0" err="1">
                <a:solidFill>
                  <a:schemeClr val="bg1"/>
                </a:solidFill>
                <a:effectLst/>
                <a:latin typeface="DeepSeek-CJK-patch"/>
              </a:rPr>
              <a:t>Feed-forward</a:t>
            </a:r>
            <a:r>
              <a:rPr lang="fr-FR" sz="2000" b="1" i="0" dirty="0">
                <a:solidFill>
                  <a:schemeClr val="bg1"/>
                </a:solidFill>
                <a:effectLst/>
                <a:latin typeface="DeepSeek-CJK-patch"/>
              </a:rPr>
              <a:t> Network</a:t>
            </a:r>
            <a:r>
              <a:rPr lang="fr-FR" sz="2000" b="0" i="0" dirty="0">
                <a:solidFill>
                  <a:schemeClr val="bg1"/>
                </a:solidFill>
                <a:effectLst/>
                <a:latin typeface="DeepSeek-CJK-patch"/>
              </a:rPr>
              <a:t> et </a:t>
            </a:r>
            <a:r>
              <a:rPr lang="fr-FR" sz="2000" b="1" i="0" dirty="0">
                <a:solidFill>
                  <a:schemeClr val="bg1"/>
                </a:solidFill>
                <a:effectLst/>
                <a:latin typeface="DeepSeek-CJK-patch"/>
              </a:rPr>
              <a:t>Layer </a:t>
            </a:r>
            <a:r>
              <a:rPr lang="fr-FR" sz="2000" b="1" i="0" dirty="0" err="1">
                <a:solidFill>
                  <a:schemeClr val="bg1"/>
                </a:solidFill>
                <a:effectLst/>
                <a:latin typeface="DeepSeek-CJK-patch"/>
              </a:rPr>
              <a:t>Normalization</a:t>
            </a:r>
            <a:r>
              <a:rPr lang="fr-FR" sz="2000" b="0" i="0" dirty="0">
                <a:solidFill>
                  <a:schemeClr val="bg1"/>
                </a:solidFill>
                <a:effectLst/>
                <a:latin typeface="DeepSeek-CJK-patch"/>
              </a:rPr>
              <a:t> comme dans l'encodeur.</a:t>
            </a:r>
          </a:p>
          <a:p>
            <a:pPr algn="l">
              <a:buFont typeface="+mj-lt"/>
              <a:buAutoNum type="arabicPeriod"/>
            </a:pPr>
            <a:r>
              <a:rPr lang="fr-FR" sz="2000" b="1" i="0" dirty="0">
                <a:solidFill>
                  <a:schemeClr val="bg1"/>
                </a:solidFill>
                <a:effectLst/>
                <a:latin typeface="DeepSeek-CJK-patch"/>
              </a:rPr>
              <a:t>Dense Layer (Couche dense)</a:t>
            </a:r>
            <a:endParaRPr lang="fr-FR" sz="2000" b="0" i="0" dirty="0">
              <a:solidFill>
                <a:schemeClr val="bg1"/>
              </a:solidFill>
              <a:effectLst/>
              <a:latin typeface="DeepSeek-CJK-patch"/>
            </a:endParaRPr>
          </a:p>
          <a:p>
            <a:pPr marL="742950" lvl="1" indent="-285750" algn="l">
              <a:buFont typeface="+mj-lt"/>
              <a:buAutoNum type="arabicPeriod"/>
            </a:pPr>
            <a:r>
              <a:rPr lang="fr-FR" sz="2000" b="0" i="0" dirty="0">
                <a:solidFill>
                  <a:schemeClr val="bg1"/>
                </a:solidFill>
                <a:effectLst/>
                <a:latin typeface="DeepSeek-CJK-patch"/>
              </a:rPr>
              <a:t>Projette les représentations finales dans un espace de sortie (par exemple, pour prédire le prochain </a:t>
            </a:r>
            <a:r>
              <a:rPr lang="fr-FR" sz="2000" b="0" i="0" dirty="0" err="1">
                <a:solidFill>
                  <a:schemeClr val="bg1"/>
                </a:solidFill>
                <a:effectLst/>
                <a:latin typeface="DeepSeek-CJK-patch"/>
              </a:rPr>
              <a:t>token</a:t>
            </a:r>
            <a:r>
              <a:rPr lang="fr-FR" sz="2000" b="0" i="0" dirty="0">
                <a:solidFill>
                  <a:schemeClr val="bg1"/>
                </a:solidFill>
                <a:effectLst/>
                <a:latin typeface="DeepSeek-CJK-patch"/>
              </a:rPr>
              <a:t>).</a:t>
            </a:r>
          </a:p>
          <a:p>
            <a:pPr algn="l">
              <a:buFont typeface="+mj-lt"/>
              <a:buAutoNum type="arabicPeriod"/>
            </a:pPr>
            <a:r>
              <a:rPr lang="fr-FR" sz="2000" b="1" i="0" dirty="0" err="1">
                <a:solidFill>
                  <a:schemeClr val="bg1"/>
                </a:solidFill>
                <a:effectLst/>
                <a:latin typeface="DeepSeek-CJK-patch"/>
              </a:rPr>
              <a:t>Softmax</a:t>
            </a:r>
            <a:endParaRPr lang="fr-FR" sz="2000" b="0" i="0" dirty="0">
              <a:solidFill>
                <a:schemeClr val="bg1"/>
              </a:solidFill>
              <a:effectLst/>
              <a:latin typeface="DeepSeek-CJK-patch"/>
            </a:endParaRPr>
          </a:p>
          <a:p>
            <a:pPr marL="742950" lvl="1" indent="-285750" algn="l">
              <a:buFont typeface="+mj-lt"/>
              <a:buAutoNum type="arabicPeriod"/>
            </a:pPr>
            <a:r>
              <a:rPr lang="fr-FR" sz="2000" b="0" i="0" dirty="0">
                <a:solidFill>
                  <a:schemeClr val="bg1"/>
                </a:solidFill>
                <a:effectLst/>
                <a:latin typeface="DeepSeek-CJK-patch"/>
              </a:rPr>
              <a:t>Convertit les </a:t>
            </a:r>
            <a:r>
              <a:rPr lang="fr-FR" sz="2000" b="0" i="0" dirty="0" err="1">
                <a:solidFill>
                  <a:schemeClr val="bg1"/>
                </a:solidFill>
                <a:effectLst/>
                <a:latin typeface="DeepSeek-CJK-patch"/>
              </a:rPr>
              <a:t>logits</a:t>
            </a:r>
            <a:r>
              <a:rPr lang="fr-FR" sz="2000" b="0" i="0" dirty="0">
                <a:solidFill>
                  <a:schemeClr val="bg1"/>
                </a:solidFill>
                <a:effectLst/>
                <a:latin typeface="DeepSeek-CJK-patch"/>
              </a:rPr>
              <a:t> en probabilités pour sélectionner le mot suivant dans la génération de texte</a:t>
            </a:r>
            <a:r>
              <a:rPr lang="fr-FR" b="0" i="0" dirty="0">
                <a:solidFill>
                  <a:schemeClr val="bg1"/>
                </a:solidFill>
                <a:effectLst/>
                <a:latin typeface="DeepSeek-CJK-patch"/>
              </a:rPr>
              <a:t>.</a:t>
            </a:r>
          </a:p>
        </p:txBody>
      </p:sp>
      <p:sp>
        <p:nvSpPr>
          <p:cNvPr id="9" name="TextBox 5">
            <a:extLst>
              <a:ext uri="{FF2B5EF4-FFF2-40B4-BE49-F238E27FC236}">
                <a16:creationId xmlns:a16="http://schemas.microsoft.com/office/drawing/2014/main" id="{5A40C6E4-621A-4336-815B-6C11D941D4A5}"/>
              </a:ext>
            </a:extLst>
          </p:cNvPr>
          <p:cNvSpPr txBox="1"/>
          <p:nvPr/>
        </p:nvSpPr>
        <p:spPr>
          <a:xfrm>
            <a:off x="1447800" y="419101"/>
            <a:ext cx="14983484" cy="987450"/>
          </a:xfrm>
          <a:prstGeom prst="rect">
            <a:avLst/>
          </a:prstGeom>
        </p:spPr>
        <p:txBody>
          <a:bodyPr wrap="square" lIns="0" tIns="0" rIns="0" bIns="0" rtlCol="0" anchor="t">
            <a:spAutoFit/>
          </a:bodyPr>
          <a:lstStyle/>
          <a:p>
            <a:pPr algn="ctr">
              <a:lnSpc>
                <a:spcPts val="7693"/>
              </a:lnSpc>
              <a:spcBef>
                <a:spcPct val="0"/>
              </a:spcBef>
            </a:pPr>
            <a:r>
              <a:rPr lang="en-US" sz="6600" b="0" i="0" dirty="0">
                <a:solidFill>
                  <a:schemeClr val="bg1"/>
                </a:solidFill>
                <a:effectLst/>
                <a:latin typeface="+mj-lt"/>
              </a:rPr>
              <a:t>Architecture of the base version of the mT5</a:t>
            </a:r>
          </a:p>
        </p:txBody>
      </p:sp>
      <p:pic>
        <p:nvPicPr>
          <p:cNvPr id="8" name="Image 7">
            <a:extLst>
              <a:ext uri="{FF2B5EF4-FFF2-40B4-BE49-F238E27FC236}">
                <a16:creationId xmlns:a16="http://schemas.microsoft.com/office/drawing/2014/main" id="{5C55B0DF-89F6-44FA-B242-3F7701CF0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551" y="1479371"/>
            <a:ext cx="8273850" cy="8141026"/>
          </a:xfrm>
          <a:prstGeom prst="rect">
            <a:avLst/>
          </a:prstGeom>
        </p:spPr>
      </p:pic>
    </p:spTree>
    <p:extLst>
      <p:ext uri="{BB962C8B-B14F-4D97-AF65-F5344CB8AC3E}">
        <p14:creationId xmlns:p14="http://schemas.microsoft.com/office/powerpoint/2010/main" val="231921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3"/>
            <a:stretch>
              <a:fillRect/>
            </a:stretch>
          </a:blipFill>
        </p:spPr>
      </p:sp>
      <p:sp>
        <p:nvSpPr>
          <p:cNvPr id="9" name="Freeform 9"/>
          <p:cNvSpPr/>
          <p:nvPr/>
        </p:nvSpPr>
        <p:spPr>
          <a:xfrm>
            <a:off x="10832519" y="5534399"/>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4"/>
            <a:stretch>
              <a:fillRect/>
            </a:stretch>
          </a:blipFill>
        </p:spPr>
      </p:sp>
      <p:sp>
        <p:nvSpPr>
          <p:cNvPr id="10" name="Freeform 10"/>
          <p:cNvSpPr/>
          <p:nvPr/>
        </p:nvSpPr>
        <p:spPr>
          <a:xfrm>
            <a:off x="5025681" y="1844784"/>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5"/>
            <a:stretch>
              <a:fillRect/>
            </a:stretch>
          </a:blipFill>
        </p:spPr>
      </p:sp>
      <p:sp>
        <p:nvSpPr>
          <p:cNvPr id="11" name="Freeform 11"/>
          <p:cNvSpPr/>
          <p:nvPr/>
        </p:nvSpPr>
        <p:spPr>
          <a:xfrm>
            <a:off x="1377596" y="4812396"/>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6"/>
            <a:stretch>
              <a:fillRect/>
            </a:stretch>
          </a:blipFill>
        </p:spPr>
      </p:sp>
      <p:sp>
        <p:nvSpPr>
          <p:cNvPr id="12" name="TextBox 12"/>
          <p:cNvSpPr txBox="1"/>
          <p:nvPr/>
        </p:nvSpPr>
        <p:spPr>
          <a:xfrm>
            <a:off x="2072958" y="581654"/>
            <a:ext cx="14791537" cy="961802"/>
          </a:xfrm>
          <a:prstGeom prst="rect">
            <a:avLst/>
          </a:prstGeom>
        </p:spPr>
        <p:txBody>
          <a:bodyPr wrap="square" lIns="0" tIns="0" rIns="0" bIns="0" rtlCol="0" anchor="t">
            <a:spAutoFit/>
          </a:bodyPr>
          <a:lstStyle/>
          <a:p>
            <a:pPr marL="0" lvl="0" indent="0" algn="ctr">
              <a:lnSpc>
                <a:spcPts val="7490"/>
              </a:lnSpc>
              <a:spcBef>
                <a:spcPct val="0"/>
              </a:spcBef>
            </a:pPr>
            <a:r>
              <a:rPr lang="fr-FR" sz="6600" b="1" dirty="0">
                <a:solidFill>
                  <a:schemeClr val="bg1"/>
                </a:solidFill>
                <a:latin typeface="+mj-lt"/>
              </a:rPr>
              <a:t>Extraction et préparation des données</a:t>
            </a:r>
            <a:endParaRPr lang="en-US" sz="6600" b="1" dirty="0">
              <a:solidFill>
                <a:schemeClr val="bg1"/>
              </a:solidFill>
              <a:latin typeface="+mj-lt"/>
              <a:ea typeface="Computer Says No"/>
              <a:cs typeface="Computer Says No"/>
              <a:sym typeface="Computer Says No"/>
            </a:endParaRPr>
          </a:p>
        </p:txBody>
      </p:sp>
      <p:sp>
        <p:nvSpPr>
          <p:cNvPr id="14" name="TextBox 14"/>
          <p:cNvSpPr txBox="1"/>
          <p:nvPr/>
        </p:nvSpPr>
        <p:spPr>
          <a:xfrm>
            <a:off x="1988636" y="7678263"/>
            <a:ext cx="3037045" cy="1846659"/>
          </a:xfrm>
          <a:prstGeom prst="rect">
            <a:avLst/>
          </a:prstGeom>
        </p:spPr>
        <p:txBody>
          <a:bodyPr lIns="0" tIns="0" rIns="0" bIns="0" rtlCol="0" anchor="t">
            <a:spAutoFit/>
          </a:bodyPr>
          <a:lstStyle/>
          <a:p>
            <a:pPr algn="ctr">
              <a:lnSpc>
                <a:spcPts val="2439"/>
              </a:lnSpc>
            </a:pPr>
            <a:r>
              <a:rPr lang="fr-FR" sz="2000" dirty="0">
                <a:solidFill>
                  <a:schemeClr val="bg1"/>
                </a:solidFill>
              </a:rPr>
              <a:t>Des jeux de données ont été rassemblés pour les langues ciblées : français, anglais, arabe (articles, documents publics, corpus journalistiques)</a:t>
            </a:r>
            <a:r>
              <a:rPr lang="en-US" sz="2000" dirty="0">
                <a:solidFill>
                  <a:schemeClr val="bg1"/>
                </a:solidFill>
                <a:latin typeface="Poppins Light"/>
                <a:ea typeface="Poppins Light"/>
                <a:cs typeface="Poppins Light"/>
                <a:sym typeface="Poppins Light"/>
              </a:rPr>
              <a:t>.</a:t>
            </a:r>
          </a:p>
        </p:txBody>
      </p:sp>
      <p:sp>
        <p:nvSpPr>
          <p:cNvPr id="29" name="Text 1">
            <a:extLst>
              <a:ext uri="{FF2B5EF4-FFF2-40B4-BE49-F238E27FC236}">
                <a16:creationId xmlns:a16="http://schemas.microsoft.com/office/drawing/2014/main" id="{63DE05C3-D3C2-45B7-A8E7-340057381C60}"/>
              </a:ext>
            </a:extLst>
          </p:cNvPr>
          <p:cNvSpPr/>
          <p:nvPr/>
        </p:nvSpPr>
        <p:spPr>
          <a:xfrm>
            <a:off x="2461428" y="5801258"/>
            <a:ext cx="2091460" cy="721162"/>
          </a:xfrm>
          <a:prstGeom prst="rect">
            <a:avLst/>
          </a:prstGeom>
          <a:noFill/>
          <a:ln/>
        </p:spPr>
        <p:txBody>
          <a:bodyPr wrap="none" lIns="0" tIns="0" rIns="0" bIns="0" rtlCol="0" anchor="t"/>
          <a:lstStyle/>
          <a:p>
            <a:pPr marL="0" indent="0" algn="ctr">
              <a:lnSpc>
                <a:spcPts val="5650"/>
              </a:lnSpc>
              <a:buNone/>
            </a:pPr>
            <a:r>
              <a:rPr lang="en-US" sz="5650" dirty="0">
                <a:solidFill>
                  <a:schemeClr val="bg1"/>
                </a:solidFill>
                <a:latin typeface="Lora" pitchFamily="34" charset="0"/>
                <a:ea typeface="Lora" pitchFamily="34" charset="-122"/>
                <a:cs typeface="Lora" pitchFamily="34" charset="-120"/>
              </a:rPr>
              <a:t>1</a:t>
            </a:r>
            <a:endParaRPr lang="en-US" sz="5650" dirty="0">
              <a:solidFill>
                <a:schemeClr val="bg1"/>
              </a:solidFill>
            </a:endParaRPr>
          </a:p>
        </p:txBody>
      </p:sp>
      <p:sp>
        <p:nvSpPr>
          <p:cNvPr id="30" name="Text 2">
            <a:extLst>
              <a:ext uri="{FF2B5EF4-FFF2-40B4-BE49-F238E27FC236}">
                <a16:creationId xmlns:a16="http://schemas.microsoft.com/office/drawing/2014/main" id="{6EF8604F-AF1C-4838-98D7-3A47C6DF502D}"/>
              </a:ext>
            </a:extLst>
          </p:cNvPr>
          <p:cNvSpPr/>
          <p:nvPr/>
        </p:nvSpPr>
        <p:spPr>
          <a:xfrm>
            <a:off x="1648449" y="6871474"/>
            <a:ext cx="4297681" cy="457735"/>
          </a:xfrm>
          <a:prstGeom prst="rect">
            <a:avLst/>
          </a:prstGeom>
          <a:noFill/>
          <a:ln/>
        </p:spPr>
        <p:txBody>
          <a:bodyPr wrap="none" lIns="0" tIns="0" rIns="0" bIns="0" rtlCol="0" anchor="t"/>
          <a:lstStyle/>
          <a:p>
            <a:pPr algn="ctr">
              <a:lnSpc>
                <a:spcPts val="2500"/>
              </a:lnSpc>
            </a:pPr>
            <a:r>
              <a:rPr lang="fr-FR" sz="2400" b="1" dirty="0">
                <a:solidFill>
                  <a:schemeClr val="bg1"/>
                </a:solidFill>
              </a:rPr>
              <a:t>Collecte de données multilingues</a:t>
            </a:r>
            <a:endParaRPr lang="en-US" sz="2400" b="1" dirty="0">
              <a:solidFill>
                <a:schemeClr val="bg1"/>
              </a:solidFill>
            </a:endParaRPr>
          </a:p>
        </p:txBody>
      </p:sp>
      <p:sp>
        <p:nvSpPr>
          <p:cNvPr id="31" name="TextBox 14">
            <a:extLst>
              <a:ext uri="{FF2B5EF4-FFF2-40B4-BE49-F238E27FC236}">
                <a16:creationId xmlns:a16="http://schemas.microsoft.com/office/drawing/2014/main" id="{F8B504AB-CC79-416F-A745-BDC81B5E05CC}"/>
              </a:ext>
            </a:extLst>
          </p:cNvPr>
          <p:cNvSpPr txBox="1"/>
          <p:nvPr/>
        </p:nvSpPr>
        <p:spPr>
          <a:xfrm>
            <a:off x="5636720" y="4343926"/>
            <a:ext cx="3037045" cy="1538883"/>
          </a:xfrm>
          <a:prstGeom prst="rect">
            <a:avLst/>
          </a:prstGeom>
        </p:spPr>
        <p:txBody>
          <a:bodyPr lIns="0" tIns="0" rIns="0" bIns="0" rtlCol="0" anchor="t">
            <a:spAutoFit/>
          </a:bodyPr>
          <a:lstStyle/>
          <a:p>
            <a:pPr algn="ctr">
              <a:lnSpc>
                <a:spcPts val="2439"/>
              </a:lnSpc>
            </a:pPr>
            <a:r>
              <a:rPr lang="fr-FR" sz="2000" dirty="0">
                <a:solidFill>
                  <a:schemeClr val="bg1"/>
                </a:solidFill>
              </a:rPr>
              <a:t>Les textes ont été </a:t>
            </a:r>
            <a:r>
              <a:rPr lang="fr-FR" sz="2000" b="1" dirty="0">
                <a:solidFill>
                  <a:schemeClr val="bg1"/>
                </a:solidFill>
              </a:rPr>
              <a:t>filtrés</a:t>
            </a:r>
            <a:r>
              <a:rPr lang="fr-FR" sz="2000" dirty="0">
                <a:solidFill>
                  <a:schemeClr val="bg1"/>
                </a:solidFill>
              </a:rPr>
              <a:t>, </a:t>
            </a:r>
            <a:r>
              <a:rPr lang="fr-FR" sz="2000" b="1" dirty="0">
                <a:solidFill>
                  <a:schemeClr val="bg1"/>
                </a:solidFill>
              </a:rPr>
              <a:t>nettoyés</a:t>
            </a:r>
            <a:r>
              <a:rPr lang="fr-FR" sz="2000" dirty="0">
                <a:solidFill>
                  <a:schemeClr val="bg1"/>
                </a:solidFill>
              </a:rPr>
              <a:t> (suppression des balises HTML, doublons…), et </a:t>
            </a:r>
            <a:r>
              <a:rPr lang="fr-FR" sz="2000" b="1" dirty="0">
                <a:solidFill>
                  <a:schemeClr val="bg1"/>
                </a:solidFill>
              </a:rPr>
              <a:t>balisés</a:t>
            </a:r>
            <a:r>
              <a:rPr lang="fr-FR" sz="2000" dirty="0">
                <a:solidFill>
                  <a:schemeClr val="bg1"/>
                </a:solidFill>
              </a:rPr>
              <a:t> pour indiquer les parties à résumer</a:t>
            </a:r>
            <a:r>
              <a:rPr lang="en-US" sz="2000" dirty="0">
                <a:solidFill>
                  <a:schemeClr val="bg1"/>
                </a:solidFill>
                <a:latin typeface="Poppins Light"/>
                <a:ea typeface="Poppins Light"/>
                <a:cs typeface="Poppins Light"/>
                <a:sym typeface="Poppins Light"/>
              </a:rPr>
              <a:t>.</a:t>
            </a:r>
          </a:p>
        </p:txBody>
      </p:sp>
      <p:sp>
        <p:nvSpPr>
          <p:cNvPr id="32" name="Text 1">
            <a:extLst>
              <a:ext uri="{FF2B5EF4-FFF2-40B4-BE49-F238E27FC236}">
                <a16:creationId xmlns:a16="http://schemas.microsoft.com/office/drawing/2014/main" id="{D54F6E59-7BC6-4FA3-A437-2F2B443D06F5}"/>
              </a:ext>
            </a:extLst>
          </p:cNvPr>
          <p:cNvSpPr/>
          <p:nvPr/>
        </p:nvSpPr>
        <p:spPr>
          <a:xfrm>
            <a:off x="6274156" y="2910627"/>
            <a:ext cx="2091460" cy="721162"/>
          </a:xfrm>
          <a:prstGeom prst="rect">
            <a:avLst/>
          </a:prstGeom>
          <a:noFill/>
          <a:ln/>
        </p:spPr>
        <p:txBody>
          <a:bodyPr wrap="none" lIns="0" tIns="0" rIns="0" bIns="0" rtlCol="0" anchor="t"/>
          <a:lstStyle/>
          <a:p>
            <a:pPr marL="0" indent="0" algn="ctr">
              <a:lnSpc>
                <a:spcPts val="5650"/>
              </a:lnSpc>
              <a:buNone/>
            </a:pPr>
            <a:r>
              <a:rPr lang="en-US" sz="5650" dirty="0">
                <a:solidFill>
                  <a:schemeClr val="bg1"/>
                </a:solidFill>
                <a:latin typeface="Lora" pitchFamily="34" charset="0"/>
              </a:rPr>
              <a:t>2</a:t>
            </a:r>
            <a:endParaRPr lang="en-US" sz="5650" dirty="0">
              <a:solidFill>
                <a:schemeClr val="bg1"/>
              </a:solidFill>
            </a:endParaRPr>
          </a:p>
        </p:txBody>
      </p:sp>
      <p:sp>
        <p:nvSpPr>
          <p:cNvPr id="33" name="Text 2">
            <a:extLst>
              <a:ext uri="{FF2B5EF4-FFF2-40B4-BE49-F238E27FC236}">
                <a16:creationId xmlns:a16="http://schemas.microsoft.com/office/drawing/2014/main" id="{6752C6E1-86FA-4ABF-98FE-1E0F4D253870}"/>
              </a:ext>
            </a:extLst>
          </p:cNvPr>
          <p:cNvSpPr/>
          <p:nvPr/>
        </p:nvSpPr>
        <p:spPr>
          <a:xfrm>
            <a:off x="5171046" y="3714681"/>
            <a:ext cx="4297681" cy="457735"/>
          </a:xfrm>
          <a:prstGeom prst="rect">
            <a:avLst/>
          </a:prstGeom>
          <a:noFill/>
          <a:ln/>
        </p:spPr>
        <p:txBody>
          <a:bodyPr wrap="none" lIns="0" tIns="0" rIns="0" bIns="0" rtlCol="0" anchor="t"/>
          <a:lstStyle/>
          <a:p>
            <a:pPr algn="ctr">
              <a:lnSpc>
                <a:spcPts val="2500"/>
              </a:lnSpc>
            </a:pPr>
            <a:r>
              <a:rPr lang="fr-FR" sz="2400" b="1" dirty="0">
                <a:solidFill>
                  <a:schemeClr val="bg1"/>
                </a:solidFill>
              </a:rPr>
              <a:t>Nettoyage et annotation</a:t>
            </a:r>
            <a:endParaRPr lang="en-US" sz="2400" b="1" dirty="0">
              <a:solidFill>
                <a:schemeClr val="bg1"/>
              </a:solidFill>
            </a:endParaRPr>
          </a:p>
        </p:txBody>
      </p:sp>
      <p:sp>
        <p:nvSpPr>
          <p:cNvPr id="34" name="TextBox 14">
            <a:extLst>
              <a:ext uri="{FF2B5EF4-FFF2-40B4-BE49-F238E27FC236}">
                <a16:creationId xmlns:a16="http://schemas.microsoft.com/office/drawing/2014/main" id="{A8F35841-219D-43A3-AE25-84EE783CF23A}"/>
              </a:ext>
            </a:extLst>
          </p:cNvPr>
          <p:cNvSpPr txBox="1"/>
          <p:nvPr/>
        </p:nvSpPr>
        <p:spPr>
          <a:xfrm>
            <a:off x="9256944" y="8026163"/>
            <a:ext cx="3037045" cy="1846659"/>
          </a:xfrm>
          <a:prstGeom prst="rect">
            <a:avLst/>
          </a:prstGeom>
        </p:spPr>
        <p:txBody>
          <a:bodyPr lIns="0" tIns="0" rIns="0" bIns="0" rtlCol="0" anchor="t">
            <a:spAutoFit/>
          </a:bodyPr>
          <a:lstStyle/>
          <a:p>
            <a:pPr algn="ctr">
              <a:lnSpc>
                <a:spcPts val="2439"/>
              </a:lnSpc>
            </a:pPr>
            <a:r>
              <a:rPr lang="fr-FR" sz="2000" dirty="0">
                <a:solidFill>
                  <a:schemeClr val="bg1"/>
                </a:solidFill>
              </a:rPr>
              <a:t>Des jeux de données ont été rassemblés pour les langues ciblées : français, anglais, arabe (articles, documents publics, corpus journalistiques)</a:t>
            </a:r>
            <a:r>
              <a:rPr lang="en-US" sz="2000" dirty="0">
                <a:solidFill>
                  <a:schemeClr val="bg1"/>
                </a:solidFill>
                <a:latin typeface="Poppins Light"/>
                <a:ea typeface="Poppins Light"/>
                <a:cs typeface="Poppins Light"/>
                <a:sym typeface="Poppins Light"/>
              </a:rPr>
              <a:t>.</a:t>
            </a:r>
          </a:p>
        </p:txBody>
      </p:sp>
      <p:sp>
        <p:nvSpPr>
          <p:cNvPr id="35" name="Text 1">
            <a:extLst>
              <a:ext uri="{FF2B5EF4-FFF2-40B4-BE49-F238E27FC236}">
                <a16:creationId xmlns:a16="http://schemas.microsoft.com/office/drawing/2014/main" id="{5E79C1D1-466D-4142-9684-E2988F547517}"/>
              </a:ext>
            </a:extLst>
          </p:cNvPr>
          <p:cNvSpPr/>
          <p:nvPr/>
        </p:nvSpPr>
        <p:spPr>
          <a:xfrm>
            <a:off x="9347977" y="6522420"/>
            <a:ext cx="2091460" cy="721162"/>
          </a:xfrm>
          <a:prstGeom prst="rect">
            <a:avLst/>
          </a:prstGeom>
          <a:noFill/>
          <a:ln/>
        </p:spPr>
        <p:txBody>
          <a:bodyPr wrap="none" lIns="0" tIns="0" rIns="0" bIns="0" rtlCol="0" anchor="t"/>
          <a:lstStyle/>
          <a:p>
            <a:pPr marL="0" indent="0" algn="ctr">
              <a:lnSpc>
                <a:spcPts val="5650"/>
              </a:lnSpc>
              <a:buNone/>
            </a:pPr>
            <a:r>
              <a:rPr lang="en-US" sz="5650" dirty="0">
                <a:solidFill>
                  <a:schemeClr val="bg1"/>
                </a:solidFill>
                <a:latin typeface="Lora" pitchFamily="34" charset="0"/>
              </a:rPr>
              <a:t>3</a:t>
            </a:r>
            <a:endParaRPr lang="en-US" sz="5650" dirty="0">
              <a:solidFill>
                <a:schemeClr val="bg1"/>
              </a:solidFill>
            </a:endParaRPr>
          </a:p>
        </p:txBody>
      </p:sp>
      <p:sp>
        <p:nvSpPr>
          <p:cNvPr id="36" name="Text 2">
            <a:extLst>
              <a:ext uri="{FF2B5EF4-FFF2-40B4-BE49-F238E27FC236}">
                <a16:creationId xmlns:a16="http://schemas.microsoft.com/office/drawing/2014/main" id="{69E6EF6A-D0BA-4DCF-80F5-6452E1279AA4}"/>
              </a:ext>
            </a:extLst>
          </p:cNvPr>
          <p:cNvSpPr/>
          <p:nvPr/>
        </p:nvSpPr>
        <p:spPr>
          <a:xfrm>
            <a:off x="8626625" y="7476394"/>
            <a:ext cx="4297681" cy="457735"/>
          </a:xfrm>
          <a:prstGeom prst="rect">
            <a:avLst/>
          </a:prstGeom>
          <a:noFill/>
          <a:ln/>
        </p:spPr>
        <p:txBody>
          <a:bodyPr wrap="none" lIns="0" tIns="0" rIns="0" bIns="0" rtlCol="0" anchor="t"/>
          <a:lstStyle/>
          <a:p>
            <a:pPr algn="ctr">
              <a:lnSpc>
                <a:spcPts val="2500"/>
              </a:lnSpc>
            </a:pPr>
            <a:r>
              <a:rPr lang="fr-FR" sz="2400" b="1" dirty="0">
                <a:solidFill>
                  <a:schemeClr val="bg1"/>
                </a:solidFill>
              </a:rPr>
              <a:t>Formatage pour le fine-tuning</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animBg="1"/>
      <p:bldP spid="30" grpId="0" animBg="1"/>
      <p:bldP spid="31" grpId="0"/>
      <p:bldP spid="32" grpId="0" animBg="1"/>
      <p:bldP spid="33" grpId="0" animBg="1"/>
      <p:bldP spid="34" grpId="0"/>
      <p:bldP spid="35"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8666888"/>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2963002" y="1318893"/>
            <a:ext cx="11987715" cy="1031373"/>
          </a:xfrm>
          <a:prstGeom prst="rect">
            <a:avLst/>
          </a:prstGeom>
        </p:spPr>
        <p:txBody>
          <a:bodyPr wrap="square" lIns="0" tIns="0" rIns="0" bIns="0" rtlCol="0" anchor="t">
            <a:spAutoFit/>
          </a:bodyPr>
          <a:lstStyle/>
          <a:p>
            <a:pPr algn="ctr">
              <a:lnSpc>
                <a:spcPts val="8435"/>
              </a:lnSpc>
              <a:spcBef>
                <a:spcPct val="0"/>
              </a:spcBef>
            </a:pPr>
            <a:r>
              <a:rPr lang="fr-FR" sz="6600" b="1" dirty="0">
                <a:solidFill>
                  <a:schemeClr val="bg1"/>
                </a:solidFill>
                <a:latin typeface="+mj-lt"/>
              </a:rPr>
              <a:t>Développement de l’interface</a:t>
            </a:r>
          </a:p>
        </p:txBody>
      </p:sp>
      <p:sp>
        <p:nvSpPr>
          <p:cNvPr id="7" name="TextBox 7"/>
          <p:cNvSpPr txBox="1"/>
          <p:nvPr/>
        </p:nvSpPr>
        <p:spPr>
          <a:xfrm>
            <a:off x="4975841" y="2846302"/>
            <a:ext cx="10469841" cy="1107996"/>
          </a:xfrm>
          <a:prstGeom prst="rect">
            <a:avLst/>
          </a:prstGeom>
        </p:spPr>
        <p:txBody>
          <a:bodyPr lIns="0" tIns="0" rIns="0" bIns="0" rtlCol="0" anchor="t">
            <a:spAutoFit/>
          </a:bodyPr>
          <a:lstStyle/>
          <a:p>
            <a:pPr lvl="1">
              <a:buFont typeface="Arial" panose="020B0604020202020204" pitchFamily="34" charset="0"/>
              <a:buChar char="•"/>
            </a:pPr>
            <a:r>
              <a:rPr lang="fr-FR" sz="2400" b="1" dirty="0">
                <a:solidFill>
                  <a:schemeClr val="bg1"/>
                </a:solidFill>
              </a:rPr>
              <a:t>Développement avec </a:t>
            </a:r>
            <a:r>
              <a:rPr lang="fr-FR" sz="2400" b="1" dirty="0" err="1">
                <a:solidFill>
                  <a:schemeClr val="bg1"/>
                </a:solidFill>
              </a:rPr>
              <a:t>Streamlit</a:t>
            </a:r>
            <a:r>
              <a:rPr lang="fr-FR" sz="2400" dirty="0">
                <a:solidFill>
                  <a:schemeClr val="bg1"/>
                </a:solidFill>
              </a:rPr>
              <a:t> :</a:t>
            </a:r>
          </a:p>
          <a:p>
            <a:pPr marL="1200150" lvl="2" indent="-285750">
              <a:buFont typeface="Arial" panose="020B0604020202020204" pitchFamily="34" charset="0"/>
              <a:buChar char="•"/>
            </a:pPr>
            <a:r>
              <a:rPr lang="fr-FR" sz="2400" dirty="0">
                <a:solidFill>
                  <a:schemeClr val="bg1"/>
                </a:solidFill>
              </a:rPr>
              <a:t>Utilisation de composants interactifs (</a:t>
            </a:r>
            <a:r>
              <a:rPr lang="fr-FR" sz="2400" dirty="0" err="1">
                <a:solidFill>
                  <a:schemeClr val="bg1"/>
                </a:solidFill>
              </a:rPr>
              <a:t>upload</a:t>
            </a:r>
            <a:r>
              <a:rPr lang="fr-FR" sz="2400" dirty="0">
                <a:solidFill>
                  <a:schemeClr val="bg1"/>
                </a:solidFill>
              </a:rPr>
              <a:t>, </a:t>
            </a:r>
            <a:r>
              <a:rPr lang="fr-FR" sz="2400" dirty="0" err="1">
                <a:solidFill>
                  <a:schemeClr val="bg1"/>
                </a:solidFill>
              </a:rPr>
              <a:t>selectbox</a:t>
            </a:r>
            <a:r>
              <a:rPr lang="fr-FR" sz="2400" dirty="0">
                <a:solidFill>
                  <a:schemeClr val="bg1"/>
                </a:solidFill>
              </a:rPr>
              <a:t>, boutons, affichage dynamique).</a:t>
            </a:r>
            <a:endParaRPr lang="en-US" sz="2400" dirty="0">
              <a:solidFill>
                <a:schemeClr val="bg1"/>
              </a:solidFill>
              <a:latin typeface="Poppins Light"/>
              <a:ea typeface="Poppins Light"/>
              <a:cs typeface="Poppins Light"/>
              <a:sym typeface="Poppins Light"/>
            </a:endParaRPr>
          </a:p>
        </p:txBody>
      </p:sp>
      <p:sp>
        <p:nvSpPr>
          <p:cNvPr id="8" name="TextBox 8"/>
          <p:cNvSpPr txBox="1"/>
          <p:nvPr/>
        </p:nvSpPr>
        <p:spPr>
          <a:xfrm>
            <a:off x="5350564" y="4841444"/>
            <a:ext cx="10469841" cy="1892313"/>
          </a:xfrm>
          <a:prstGeom prst="rect">
            <a:avLst/>
          </a:prstGeom>
        </p:spPr>
        <p:txBody>
          <a:bodyPr lIns="0" tIns="0" rIns="0" bIns="0" rtlCol="0" anchor="t">
            <a:spAutoFit/>
          </a:bodyPr>
          <a:lstStyle/>
          <a:p>
            <a:pPr>
              <a:buFont typeface="Arial" panose="020B0604020202020204" pitchFamily="34" charset="0"/>
              <a:buChar char="•"/>
            </a:pPr>
            <a:r>
              <a:rPr lang="fr-FR" sz="2400" b="1" dirty="0">
                <a:solidFill>
                  <a:schemeClr val="bg1"/>
                </a:solidFill>
              </a:rPr>
              <a:t>Fonctionnalités intégrées</a:t>
            </a:r>
            <a:r>
              <a:rPr lang="fr-FR" sz="2400" dirty="0">
                <a:solidFill>
                  <a:schemeClr val="bg1"/>
                </a:solidFill>
              </a:rPr>
              <a:t> :</a:t>
            </a:r>
          </a:p>
          <a:p>
            <a:pPr marL="742950" lvl="1" indent="-285750">
              <a:buFont typeface="Arial" panose="020B0604020202020204" pitchFamily="34" charset="0"/>
              <a:buChar char="•"/>
            </a:pPr>
            <a:r>
              <a:rPr lang="fr-FR" sz="2400" dirty="0" err="1">
                <a:solidFill>
                  <a:schemeClr val="bg1"/>
                </a:solidFill>
              </a:rPr>
              <a:t>Upload</a:t>
            </a:r>
            <a:r>
              <a:rPr lang="fr-FR" sz="2400" dirty="0">
                <a:solidFill>
                  <a:schemeClr val="bg1"/>
                </a:solidFill>
              </a:rPr>
              <a:t> de fichier texte, PDF ou audio</a:t>
            </a:r>
          </a:p>
          <a:p>
            <a:pPr marL="742950" lvl="1" indent="-285750">
              <a:buFont typeface="Arial" panose="020B0604020202020204" pitchFamily="34" charset="0"/>
              <a:buChar char="•"/>
            </a:pPr>
            <a:r>
              <a:rPr lang="fr-FR" sz="2400" dirty="0">
                <a:solidFill>
                  <a:schemeClr val="bg1"/>
                </a:solidFill>
              </a:rPr>
              <a:t>Configuration des options de résumé (longueur, structuration)</a:t>
            </a:r>
          </a:p>
          <a:p>
            <a:pPr marL="742950" lvl="1" indent="-285750">
              <a:buFont typeface="Arial" panose="020B0604020202020204" pitchFamily="34" charset="0"/>
              <a:buChar char="•"/>
            </a:pPr>
            <a:r>
              <a:rPr lang="fr-FR" sz="2400" dirty="0">
                <a:solidFill>
                  <a:schemeClr val="bg1"/>
                </a:solidFill>
              </a:rPr>
              <a:t>Affichage des résultats et feedback utilisateur</a:t>
            </a:r>
          </a:p>
          <a:p>
            <a:pPr marL="235529" lvl="1" algn="l">
              <a:lnSpc>
                <a:spcPts val="3534"/>
              </a:lnSpc>
            </a:pPr>
            <a:endParaRPr lang="en-US" sz="2181" dirty="0">
              <a:solidFill>
                <a:srgbClr val="FFFFFF"/>
              </a:solidFill>
              <a:latin typeface="Poppins Light"/>
              <a:ea typeface="Poppins Light"/>
              <a:cs typeface="Poppins Light"/>
              <a:sym typeface="Poppins Light"/>
            </a:endParaRPr>
          </a:p>
        </p:txBody>
      </p:sp>
      <p:sp>
        <p:nvSpPr>
          <p:cNvPr id="9" name="AutoShape 9"/>
          <p:cNvSpPr/>
          <p:nvPr/>
        </p:nvSpPr>
        <p:spPr>
          <a:xfrm flipV="1">
            <a:off x="3965930" y="4600493"/>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856250" y="273731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089263" y="2884840"/>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01</a:t>
            </a:r>
          </a:p>
        </p:txBody>
      </p:sp>
      <p:sp>
        <p:nvSpPr>
          <p:cNvPr id="12" name="Freeform 12"/>
          <p:cNvSpPr/>
          <p:nvPr/>
        </p:nvSpPr>
        <p:spPr>
          <a:xfrm>
            <a:off x="2856249" y="4985922"/>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3108479" y="5051032"/>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
        <p:nvSpPr>
          <p:cNvPr id="16" name="TextBox 8">
            <a:extLst>
              <a:ext uri="{FF2B5EF4-FFF2-40B4-BE49-F238E27FC236}">
                <a16:creationId xmlns:a16="http://schemas.microsoft.com/office/drawing/2014/main" id="{72A5CB79-0B03-436C-AA59-84CA10B8526C}"/>
              </a:ext>
            </a:extLst>
          </p:cNvPr>
          <p:cNvSpPr txBox="1"/>
          <p:nvPr/>
        </p:nvSpPr>
        <p:spPr>
          <a:xfrm>
            <a:off x="5311588" y="7317279"/>
            <a:ext cx="10469841" cy="1215204"/>
          </a:xfrm>
          <a:prstGeom prst="rect">
            <a:avLst/>
          </a:prstGeom>
        </p:spPr>
        <p:txBody>
          <a:bodyPr lIns="0" tIns="0" rIns="0" bIns="0" rtlCol="0" anchor="t">
            <a:spAutoFit/>
          </a:bodyPr>
          <a:lstStyle/>
          <a:p>
            <a:pPr>
              <a:buFont typeface="Arial" panose="020B0604020202020204" pitchFamily="34" charset="0"/>
              <a:buChar char="•"/>
            </a:pPr>
            <a:r>
              <a:rPr lang="fr-FR" sz="2800" b="1" dirty="0">
                <a:solidFill>
                  <a:schemeClr val="bg1"/>
                </a:solidFill>
              </a:rPr>
              <a:t>Adaptation multilingue</a:t>
            </a:r>
            <a:r>
              <a:rPr lang="fr-FR" sz="2800" dirty="0">
                <a:solidFill>
                  <a:schemeClr val="bg1"/>
                </a:solidFill>
              </a:rPr>
              <a:t> </a:t>
            </a:r>
            <a:r>
              <a:rPr lang="fr-FR" sz="2400" dirty="0"/>
              <a:t>:</a:t>
            </a:r>
            <a:endParaRPr lang="fr-FR" sz="2400" dirty="0">
              <a:solidFill>
                <a:schemeClr val="bg1"/>
              </a:solidFill>
            </a:endParaRPr>
          </a:p>
          <a:p>
            <a:pPr marL="742950" lvl="1" indent="-285750">
              <a:buFont typeface="Arial" panose="020B0604020202020204" pitchFamily="34" charset="0"/>
              <a:buChar char="•"/>
            </a:pPr>
            <a:r>
              <a:rPr lang="fr-FR" sz="2400" dirty="0">
                <a:solidFill>
                  <a:schemeClr val="bg1"/>
                </a:solidFill>
              </a:rPr>
              <a:t>L’interface détecte automatiquement la langue du contenu et s’adapte</a:t>
            </a:r>
            <a:r>
              <a:rPr lang="fr-FR" dirty="0"/>
              <a:t>.</a:t>
            </a:r>
          </a:p>
          <a:p>
            <a:pPr marL="235529" lvl="1" algn="l">
              <a:lnSpc>
                <a:spcPts val="3534"/>
              </a:lnSpc>
            </a:pPr>
            <a:endParaRPr lang="en-US" sz="2181" dirty="0">
              <a:solidFill>
                <a:srgbClr val="FFFFFF"/>
              </a:solidFill>
              <a:latin typeface="Poppins Light"/>
              <a:ea typeface="Poppins Light"/>
              <a:cs typeface="Poppins Light"/>
              <a:sym typeface="Poppins Light"/>
            </a:endParaRPr>
          </a:p>
        </p:txBody>
      </p:sp>
      <p:sp>
        <p:nvSpPr>
          <p:cNvPr id="17" name="Freeform 12">
            <a:extLst>
              <a:ext uri="{FF2B5EF4-FFF2-40B4-BE49-F238E27FC236}">
                <a16:creationId xmlns:a16="http://schemas.microsoft.com/office/drawing/2014/main" id="{9EEDCB5F-8873-48CE-A59E-B4A6B5B8CC03}"/>
              </a:ext>
            </a:extLst>
          </p:cNvPr>
          <p:cNvSpPr/>
          <p:nvPr/>
        </p:nvSpPr>
        <p:spPr>
          <a:xfrm>
            <a:off x="3008649" y="741777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3">
            <a:extLst>
              <a:ext uri="{FF2B5EF4-FFF2-40B4-BE49-F238E27FC236}">
                <a16:creationId xmlns:a16="http://schemas.microsoft.com/office/drawing/2014/main" id="{8F295225-4015-4C2F-B8F6-20A27CD025C3}"/>
              </a:ext>
            </a:extLst>
          </p:cNvPr>
          <p:cNvSpPr txBox="1"/>
          <p:nvPr/>
        </p:nvSpPr>
        <p:spPr>
          <a:xfrm>
            <a:off x="3260879" y="7482881"/>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03</a:t>
            </a:r>
          </a:p>
        </p:txBody>
      </p:sp>
      <p:sp>
        <p:nvSpPr>
          <p:cNvPr id="19" name="AutoShape 9">
            <a:extLst>
              <a:ext uri="{FF2B5EF4-FFF2-40B4-BE49-F238E27FC236}">
                <a16:creationId xmlns:a16="http://schemas.microsoft.com/office/drawing/2014/main" id="{417F69B6-DBA9-4F5A-BE32-2C0C41E8944B}"/>
              </a:ext>
            </a:extLst>
          </p:cNvPr>
          <p:cNvSpPr/>
          <p:nvPr/>
        </p:nvSpPr>
        <p:spPr>
          <a:xfrm flipV="1">
            <a:off x="4118330" y="7040342"/>
            <a:ext cx="11130264" cy="84358"/>
          </a:xfrm>
          <a:prstGeom prst="line">
            <a:avLst/>
          </a:prstGeom>
          <a:ln w="38100" cap="flat">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34526" y="5335251"/>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TextBox 8"/>
          <p:cNvSpPr txBox="1"/>
          <p:nvPr/>
        </p:nvSpPr>
        <p:spPr>
          <a:xfrm>
            <a:off x="6566838" y="1695219"/>
            <a:ext cx="7414538" cy="533736"/>
          </a:xfrm>
          <a:prstGeom prst="rect">
            <a:avLst/>
          </a:prstGeom>
        </p:spPr>
        <p:txBody>
          <a:bodyPr wrap="square" lIns="0" tIns="0" rIns="0" bIns="0" rtlCol="0" anchor="t">
            <a:spAutoFit/>
          </a:bodyPr>
          <a:lstStyle/>
          <a:p>
            <a:pPr marL="0" lvl="0" indent="0" algn="l">
              <a:lnSpc>
                <a:spcPts val="4458"/>
              </a:lnSpc>
              <a:spcBef>
                <a:spcPct val="0"/>
              </a:spcBef>
            </a:pPr>
            <a:r>
              <a:rPr lang="fr-FR" sz="3200" dirty="0"/>
              <a:t>📚</a:t>
            </a:r>
            <a:r>
              <a:rPr lang="fr-FR" sz="3200" b="1" dirty="0">
                <a:solidFill>
                  <a:schemeClr val="bg1"/>
                </a:solidFill>
              </a:rPr>
              <a:t>Traitement du langage naturel (NLP)</a:t>
            </a:r>
            <a:endParaRPr lang="en-US" sz="3200" b="1" dirty="0">
              <a:solidFill>
                <a:schemeClr val="bg1"/>
              </a:solidFill>
              <a:latin typeface="Computer Says No"/>
              <a:ea typeface="Computer Says No"/>
              <a:cs typeface="Computer Says No"/>
              <a:sym typeface="Computer Says No"/>
            </a:endParaRPr>
          </a:p>
        </p:txBody>
      </p:sp>
      <p:sp>
        <p:nvSpPr>
          <p:cNvPr id="9" name="TextBox 9"/>
          <p:cNvSpPr txBox="1"/>
          <p:nvPr/>
        </p:nvSpPr>
        <p:spPr>
          <a:xfrm>
            <a:off x="7671515" y="2434721"/>
            <a:ext cx="8050958" cy="1538883"/>
          </a:xfrm>
          <a:prstGeom prst="rect">
            <a:avLst/>
          </a:prstGeom>
        </p:spPr>
        <p:txBody>
          <a:bodyPr wrap="square" lIns="0" tIns="0" rIns="0" bIns="0" rtlCol="0" anchor="t">
            <a:spAutoFit/>
          </a:bodyPr>
          <a:lstStyle/>
          <a:p>
            <a:pPr marL="342900" indent="-342900" algn="l">
              <a:lnSpc>
                <a:spcPts val="2439"/>
              </a:lnSpc>
              <a:buFont typeface="Wingdings" panose="05000000000000000000" pitchFamily="2" charset="2"/>
              <a:buChar char="v"/>
            </a:pPr>
            <a:r>
              <a:rPr lang="fr-FR" sz="2000" b="1" dirty="0" err="1">
                <a:solidFill>
                  <a:schemeClr val="bg1"/>
                </a:solidFill>
              </a:rPr>
              <a:t>PyTorch</a:t>
            </a:r>
            <a:r>
              <a:rPr lang="fr-FR" sz="2000" dirty="0">
                <a:solidFill>
                  <a:schemeClr val="bg1"/>
                </a:solidFill>
              </a:rPr>
              <a:t> et </a:t>
            </a:r>
            <a:r>
              <a:rPr lang="fr-FR" sz="2000" b="1" dirty="0">
                <a:solidFill>
                  <a:schemeClr val="bg1"/>
                </a:solidFill>
              </a:rPr>
              <a:t>Transformers (</a:t>
            </a:r>
            <a:r>
              <a:rPr lang="fr-FR" sz="2000" b="1" dirty="0" err="1">
                <a:solidFill>
                  <a:schemeClr val="bg1"/>
                </a:solidFill>
              </a:rPr>
              <a:t>Hugging</a:t>
            </a:r>
            <a:r>
              <a:rPr lang="fr-FR" sz="2000" b="1" dirty="0">
                <a:solidFill>
                  <a:schemeClr val="bg1"/>
                </a:solidFill>
              </a:rPr>
              <a:t> Face)</a:t>
            </a:r>
            <a:r>
              <a:rPr lang="fr-FR" sz="2000" dirty="0">
                <a:solidFill>
                  <a:schemeClr val="bg1"/>
                </a:solidFill>
              </a:rPr>
              <a:t> : Utilisés pour l’intégration et le fine-tuning de modèles de résumé basés sur des architectures modernes comme BART et mT5.</a:t>
            </a:r>
          </a:p>
          <a:p>
            <a:pPr marL="342900" indent="-342900" algn="l">
              <a:lnSpc>
                <a:spcPts val="2439"/>
              </a:lnSpc>
              <a:buFont typeface="Wingdings" panose="05000000000000000000" pitchFamily="2" charset="2"/>
              <a:buChar char="v"/>
            </a:pPr>
            <a:r>
              <a:rPr lang="fr-FR" sz="2000" b="1" dirty="0">
                <a:solidFill>
                  <a:schemeClr val="bg1"/>
                </a:solidFill>
              </a:rPr>
              <a:t>NLTK</a:t>
            </a:r>
            <a:r>
              <a:rPr lang="fr-FR" sz="2000" dirty="0">
                <a:solidFill>
                  <a:schemeClr val="bg1"/>
                </a:solidFill>
              </a:rPr>
              <a:t> et </a:t>
            </a:r>
            <a:r>
              <a:rPr lang="fr-FR" sz="2000" b="1" dirty="0" err="1">
                <a:solidFill>
                  <a:schemeClr val="bg1"/>
                </a:solidFill>
              </a:rPr>
              <a:t>spaCy</a:t>
            </a:r>
            <a:r>
              <a:rPr lang="fr-FR" sz="2000" dirty="0">
                <a:solidFill>
                  <a:schemeClr val="bg1"/>
                </a:solidFill>
              </a:rPr>
              <a:t> : Employés pour le nettoyage des textes, la segmentation, la détection de langue, et d’autres tâches de prétraitement linguistique.</a:t>
            </a:r>
            <a:endParaRPr lang="en-US" sz="2000" dirty="0">
              <a:solidFill>
                <a:schemeClr val="bg1"/>
              </a:solidFill>
              <a:latin typeface="Poppins Light"/>
              <a:ea typeface="Poppins Light"/>
              <a:cs typeface="Poppins Light"/>
              <a:sym typeface="Poppins Light"/>
            </a:endParaRPr>
          </a:p>
        </p:txBody>
      </p:sp>
      <p:sp>
        <p:nvSpPr>
          <p:cNvPr id="10" name="TextBox 10"/>
          <p:cNvSpPr txBox="1"/>
          <p:nvPr/>
        </p:nvSpPr>
        <p:spPr>
          <a:xfrm>
            <a:off x="8315773" y="4499708"/>
            <a:ext cx="7848443" cy="533736"/>
          </a:xfrm>
          <a:prstGeom prst="rect">
            <a:avLst/>
          </a:prstGeom>
        </p:spPr>
        <p:txBody>
          <a:bodyPr wrap="square" lIns="0" tIns="0" rIns="0" bIns="0" rtlCol="0" anchor="t">
            <a:spAutoFit/>
          </a:bodyPr>
          <a:lstStyle/>
          <a:p>
            <a:pPr marL="0" lvl="0" indent="0" algn="l">
              <a:lnSpc>
                <a:spcPts val="4458"/>
              </a:lnSpc>
              <a:spcBef>
                <a:spcPct val="0"/>
              </a:spcBef>
            </a:pPr>
            <a:r>
              <a:rPr lang="fr-FR" sz="3200" dirty="0">
                <a:solidFill>
                  <a:schemeClr val="bg1"/>
                </a:solidFill>
              </a:rPr>
              <a:t>📄 </a:t>
            </a:r>
            <a:r>
              <a:rPr lang="fr-FR" sz="3200" b="1" dirty="0">
                <a:solidFill>
                  <a:schemeClr val="bg1"/>
                </a:solidFill>
              </a:rPr>
              <a:t>Extraction et traitement des contenus</a:t>
            </a:r>
            <a:endParaRPr lang="en-US" sz="3200" dirty="0">
              <a:solidFill>
                <a:schemeClr val="bg1"/>
              </a:solidFill>
              <a:latin typeface="Computer Says No"/>
              <a:ea typeface="Computer Says No"/>
              <a:cs typeface="Computer Says No"/>
              <a:sym typeface="Computer Says No"/>
            </a:endParaRPr>
          </a:p>
        </p:txBody>
      </p:sp>
      <p:sp>
        <p:nvSpPr>
          <p:cNvPr id="12" name="TextBox 12"/>
          <p:cNvSpPr txBox="1"/>
          <p:nvPr/>
        </p:nvSpPr>
        <p:spPr>
          <a:xfrm>
            <a:off x="4173645" y="2892555"/>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01</a:t>
            </a:r>
          </a:p>
        </p:txBody>
      </p:sp>
      <p:sp>
        <p:nvSpPr>
          <p:cNvPr id="13" name="TextBox 13"/>
          <p:cNvSpPr txBox="1"/>
          <p:nvPr/>
        </p:nvSpPr>
        <p:spPr>
          <a:xfrm>
            <a:off x="6057022" y="4861602"/>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02</a:t>
            </a:r>
          </a:p>
        </p:txBody>
      </p:sp>
      <p:sp>
        <p:nvSpPr>
          <p:cNvPr id="14" name="TextBox 14"/>
          <p:cNvSpPr txBox="1"/>
          <p:nvPr/>
        </p:nvSpPr>
        <p:spPr>
          <a:xfrm>
            <a:off x="4122988" y="6665015"/>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03</a:t>
            </a:r>
          </a:p>
        </p:txBody>
      </p:sp>
      <p:sp>
        <p:nvSpPr>
          <p:cNvPr id="15" name="TextBox 15"/>
          <p:cNvSpPr txBox="1"/>
          <p:nvPr/>
        </p:nvSpPr>
        <p:spPr>
          <a:xfrm>
            <a:off x="8377015" y="5335251"/>
            <a:ext cx="7339596" cy="1538883"/>
          </a:xfrm>
          <a:prstGeom prst="rect">
            <a:avLst/>
          </a:prstGeom>
        </p:spPr>
        <p:txBody>
          <a:bodyPr wrap="square" lIns="0" tIns="0" rIns="0" bIns="0" rtlCol="0" anchor="t">
            <a:spAutoFit/>
          </a:bodyPr>
          <a:lstStyle/>
          <a:p>
            <a:pPr marL="342900" indent="-342900" algn="l">
              <a:lnSpc>
                <a:spcPts val="2439"/>
              </a:lnSpc>
              <a:buFont typeface="Wingdings" panose="05000000000000000000" pitchFamily="2" charset="2"/>
              <a:buChar char="v"/>
            </a:pPr>
            <a:r>
              <a:rPr lang="fr-FR" sz="2000" b="1" dirty="0" err="1">
                <a:solidFill>
                  <a:schemeClr val="bg1"/>
                </a:solidFill>
              </a:rPr>
              <a:t>PyMuPDF</a:t>
            </a:r>
            <a:r>
              <a:rPr lang="fr-FR" sz="2000" dirty="0">
                <a:solidFill>
                  <a:schemeClr val="bg1"/>
                </a:solidFill>
              </a:rPr>
              <a:t> : Permet d’extraire efficacement le texte des documents PDF tout en conservant leur structure (titres, paragraphes).</a:t>
            </a:r>
          </a:p>
          <a:p>
            <a:pPr marL="342900" indent="-342900" algn="l">
              <a:lnSpc>
                <a:spcPts val="2439"/>
              </a:lnSpc>
              <a:buFont typeface="Wingdings" panose="05000000000000000000" pitchFamily="2" charset="2"/>
              <a:buChar char="v"/>
            </a:pPr>
            <a:r>
              <a:rPr lang="fr-FR" sz="2000" b="1" dirty="0" err="1">
                <a:solidFill>
                  <a:schemeClr val="bg1"/>
                </a:solidFill>
              </a:rPr>
              <a:t>Whisper</a:t>
            </a:r>
            <a:r>
              <a:rPr lang="fr-FR" sz="2000" dirty="0">
                <a:solidFill>
                  <a:schemeClr val="bg1"/>
                </a:solidFill>
              </a:rPr>
              <a:t> : Modèle de transcription automatique développé par </a:t>
            </a:r>
            <a:r>
              <a:rPr lang="fr-FR" sz="2000" dirty="0" err="1">
                <a:solidFill>
                  <a:schemeClr val="bg1"/>
                </a:solidFill>
              </a:rPr>
              <a:t>OpenAI</a:t>
            </a:r>
            <a:r>
              <a:rPr lang="fr-FR" sz="2000" dirty="0">
                <a:solidFill>
                  <a:schemeClr val="bg1"/>
                </a:solidFill>
              </a:rPr>
              <a:t>, utilisé pour convertir les fichiers audio en texte avec prise en charge multilingue.</a:t>
            </a:r>
            <a:endParaRPr lang="en-US" sz="2000" dirty="0">
              <a:solidFill>
                <a:schemeClr val="bg1"/>
              </a:solidFill>
              <a:latin typeface="Poppins Light"/>
              <a:ea typeface="Poppins Light"/>
              <a:cs typeface="Poppins Light"/>
              <a:sym typeface="Poppins Light"/>
            </a:endParaRPr>
          </a:p>
        </p:txBody>
      </p:sp>
      <p:sp>
        <p:nvSpPr>
          <p:cNvPr id="18" name="TextBox 18"/>
          <p:cNvSpPr txBox="1"/>
          <p:nvPr/>
        </p:nvSpPr>
        <p:spPr>
          <a:xfrm>
            <a:off x="6697387" y="6977144"/>
            <a:ext cx="8354868" cy="649473"/>
          </a:xfrm>
          <a:prstGeom prst="rect">
            <a:avLst/>
          </a:prstGeom>
        </p:spPr>
        <p:txBody>
          <a:bodyPr wrap="square" lIns="0" tIns="0" rIns="0" bIns="0" rtlCol="0" anchor="t">
            <a:spAutoFit/>
          </a:bodyPr>
          <a:lstStyle/>
          <a:p>
            <a:pPr marL="0" lvl="0" indent="0" algn="l">
              <a:lnSpc>
                <a:spcPts val="4458"/>
              </a:lnSpc>
              <a:spcBef>
                <a:spcPct val="0"/>
              </a:spcBef>
            </a:pPr>
            <a:r>
              <a:rPr lang="fr-FR" sz="6600" dirty="0"/>
              <a:t>🖥️ </a:t>
            </a:r>
            <a:r>
              <a:rPr lang="fr-FR" sz="3200" b="1" dirty="0">
                <a:solidFill>
                  <a:schemeClr val="bg1"/>
                </a:solidFill>
              </a:rPr>
              <a:t>Interface utilisateur et déploiement</a:t>
            </a:r>
            <a:endParaRPr lang="en-US" sz="3200" dirty="0">
              <a:solidFill>
                <a:schemeClr val="bg1"/>
              </a:solidFill>
              <a:latin typeface="Computer Says No"/>
              <a:ea typeface="Computer Says No"/>
              <a:cs typeface="Computer Says No"/>
              <a:sym typeface="Computer Says No"/>
            </a:endParaRPr>
          </a:p>
        </p:txBody>
      </p:sp>
      <p:sp>
        <p:nvSpPr>
          <p:cNvPr id="19" name="TextBox 19"/>
          <p:cNvSpPr txBox="1"/>
          <p:nvPr/>
        </p:nvSpPr>
        <p:spPr>
          <a:xfrm>
            <a:off x="6432396" y="7755903"/>
            <a:ext cx="11194916" cy="2154436"/>
          </a:xfrm>
          <a:prstGeom prst="rect">
            <a:avLst/>
          </a:prstGeom>
        </p:spPr>
        <p:txBody>
          <a:bodyPr wrap="square" lIns="0" tIns="0" rIns="0" bIns="0" rtlCol="0" anchor="t">
            <a:spAutoFit/>
          </a:bodyPr>
          <a:lstStyle/>
          <a:p>
            <a:pPr marL="342900" indent="-342900" algn="l">
              <a:lnSpc>
                <a:spcPts val="2439"/>
              </a:lnSpc>
              <a:buFont typeface="Wingdings" panose="05000000000000000000" pitchFamily="2" charset="2"/>
              <a:buChar char="v"/>
            </a:pPr>
            <a:r>
              <a:rPr lang="fr-FR" sz="2000" dirty="0" err="1">
                <a:solidFill>
                  <a:srgbClr val="FFFFFF"/>
                </a:solidFill>
                <a:latin typeface="Poppins Light"/>
                <a:ea typeface="Poppins Light"/>
                <a:cs typeface="Poppins Light"/>
                <a:sym typeface="Poppins Light"/>
              </a:rPr>
              <a:t>treamlit</a:t>
            </a:r>
            <a:r>
              <a:rPr lang="fr-FR" sz="2000" dirty="0">
                <a:solidFill>
                  <a:srgbClr val="FFFFFF"/>
                </a:solidFill>
                <a:latin typeface="Poppins Light"/>
                <a:ea typeface="Poppins Light"/>
                <a:cs typeface="Poppins Light"/>
                <a:sym typeface="Poppins Light"/>
              </a:rPr>
              <a:t> : Framework Python simple et rapide pour le développement d’interfaces web interactives. Il permet :</a:t>
            </a:r>
          </a:p>
          <a:p>
            <a:pPr marL="800100" lvl="1" indent="-342900">
              <a:lnSpc>
                <a:spcPts val="2439"/>
              </a:lnSpc>
              <a:buFont typeface="Wingdings" panose="05000000000000000000" pitchFamily="2" charset="2"/>
              <a:buChar char="§"/>
            </a:pPr>
            <a:r>
              <a:rPr lang="fr-FR" sz="2000" dirty="0">
                <a:solidFill>
                  <a:srgbClr val="FFFFFF"/>
                </a:solidFill>
                <a:latin typeface="Poppins Light"/>
                <a:ea typeface="Poppins Light"/>
                <a:cs typeface="Poppins Light"/>
                <a:sym typeface="Poppins Light"/>
              </a:rPr>
              <a:t>Le chargement de fichiers,</a:t>
            </a:r>
          </a:p>
          <a:p>
            <a:pPr marL="800100" lvl="1" indent="-342900">
              <a:lnSpc>
                <a:spcPts val="2439"/>
              </a:lnSpc>
              <a:buFont typeface="Wingdings" panose="05000000000000000000" pitchFamily="2" charset="2"/>
              <a:buChar char="§"/>
            </a:pPr>
            <a:r>
              <a:rPr lang="fr-FR" sz="2000" dirty="0">
                <a:solidFill>
                  <a:srgbClr val="FFFFFF"/>
                </a:solidFill>
                <a:latin typeface="Poppins Light"/>
                <a:ea typeface="Poppins Light"/>
                <a:cs typeface="Poppins Light"/>
                <a:sym typeface="Poppins Light"/>
              </a:rPr>
              <a:t>L’affichage des résultats,</a:t>
            </a:r>
          </a:p>
          <a:p>
            <a:pPr marL="800100" lvl="1" indent="-342900">
              <a:lnSpc>
                <a:spcPts val="2439"/>
              </a:lnSpc>
              <a:buFont typeface="Wingdings" panose="05000000000000000000" pitchFamily="2" charset="2"/>
              <a:buChar char="§"/>
            </a:pPr>
            <a:r>
              <a:rPr lang="fr-FR" sz="2000" dirty="0">
                <a:solidFill>
                  <a:srgbClr val="FFFFFF"/>
                </a:solidFill>
                <a:latin typeface="Poppins Light"/>
                <a:ea typeface="Poppins Light"/>
                <a:cs typeface="Poppins Light"/>
                <a:sym typeface="Poppins Light"/>
              </a:rPr>
              <a:t>La personnalisation des paramètres de résumé.</a:t>
            </a:r>
          </a:p>
          <a:p>
            <a:pPr marL="342900" indent="-342900" algn="l">
              <a:lnSpc>
                <a:spcPts val="2439"/>
              </a:lnSpc>
              <a:buFont typeface="Wingdings" panose="05000000000000000000" pitchFamily="2" charset="2"/>
              <a:buChar char="v"/>
            </a:pPr>
            <a:r>
              <a:rPr lang="fr-FR" sz="2000" dirty="0">
                <a:solidFill>
                  <a:srgbClr val="FFFFFF"/>
                </a:solidFill>
                <a:latin typeface="Poppins Light"/>
                <a:ea typeface="Poppins Light"/>
                <a:cs typeface="Poppins Light"/>
                <a:sym typeface="Poppins Light"/>
              </a:rPr>
              <a:t>Possibilité de déploiement sur des plateformes comme </a:t>
            </a:r>
            <a:r>
              <a:rPr lang="fr-FR" sz="2000" dirty="0" err="1">
                <a:solidFill>
                  <a:srgbClr val="FFFFFF"/>
                </a:solidFill>
                <a:latin typeface="Poppins Light"/>
                <a:ea typeface="Poppins Light"/>
                <a:cs typeface="Poppins Light"/>
                <a:sym typeface="Poppins Light"/>
              </a:rPr>
              <a:t>Streamlit</a:t>
            </a:r>
            <a:r>
              <a:rPr lang="fr-FR" sz="2000" dirty="0">
                <a:solidFill>
                  <a:srgbClr val="FFFFFF"/>
                </a:solidFill>
                <a:latin typeface="Poppins Light"/>
                <a:ea typeface="Poppins Light"/>
                <a:cs typeface="Poppins Light"/>
                <a:sym typeface="Poppins Light"/>
              </a:rPr>
              <a:t> Cloud ou serveurs personnalisés.</a:t>
            </a:r>
            <a:endParaRPr lang="en-US" sz="2000" dirty="0">
              <a:solidFill>
                <a:srgbClr val="FFFFFF"/>
              </a:solidFill>
              <a:latin typeface="Poppins Light"/>
              <a:ea typeface="Poppins Light"/>
              <a:cs typeface="Poppins Light"/>
              <a:sym typeface="Poppins Light"/>
            </a:endParaRPr>
          </a:p>
        </p:txBody>
      </p:sp>
      <p:sp>
        <p:nvSpPr>
          <p:cNvPr id="21" name="ZoneTexte 20">
            <a:extLst>
              <a:ext uri="{FF2B5EF4-FFF2-40B4-BE49-F238E27FC236}">
                <a16:creationId xmlns:a16="http://schemas.microsoft.com/office/drawing/2014/main" id="{83A23853-6081-4F04-9875-2819FEA177D8}"/>
              </a:ext>
            </a:extLst>
          </p:cNvPr>
          <p:cNvSpPr txBox="1"/>
          <p:nvPr/>
        </p:nvSpPr>
        <p:spPr>
          <a:xfrm>
            <a:off x="2738954" y="378908"/>
            <a:ext cx="10324274" cy="1107996"/>
          </a:xfrm>
          <a:prstGeom prst="rect">
            <a:avLst/>
          </a:prstGeom>
          <a:noFill/>
        </p:spPr>
        <p:txBody>
          <a:bodyPr wrap="square">
            <a:spAutoFit/>
          </a:bodyPr>
          <a:lstStyle/>
          <a:p>
            <a:r>
              <a:rPr lang="fr-FR" sz="4000" dirty="0"/>
              <a:t> </a:t>
            </a:r>
            <a:r>
              <a:rPr lang="fr-FR" sz="6600" b="1" dirty="0">
                <a:solidFill>
                  <a:schemeClr val="bg1"/>
                </a:solidFill>
              </a:rPr>
              <a:t>Technologies utilisées</a:t>
            </a:r>
            <a:endParaRPr lang="fr-FR" sz="6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9" name="TextBox 9"/>
          <p:cNvSpPr txBox="1"/>
          <p:nvPr/>
        </p:nvSpPr>
        <p:spPr>
          <a:xfrm>
            <a:off x="4267200" y="4557620"/>
            <a:ext cx="8556030" cy="1013098"/>
          </a:xfrm>
          <a:prstGeom prst="rect">
            <a:avLst/>
          </a:prstGeom>
        </p:spPr>
        <p:txBody>
          <a:bodyPr lIns="0" tIns="0" rIns="0" bIns="0" rtlCol="0" anchor="t">
            <a:spAutoFit/>
          </a:bodyPr>
          <a:lstStyle/>
          <a:p>
            <a:pPr marL="0" lvl="0" indent="0" algn="ctr">
              <a:lnSpc>
                <a:spcPts val="7880"/>
              </a:lnSpc>
              <a:spcBef>
                <a:spcPct val="0"/>
              </a:spcBef>
            </a:pPr>
            <a:r>
              <a:rPr lang="en-US" sz="10944" b="1" dirty="0">
                <a:solidFill>
                  <a:schemeClr val="bg1"/>
                </a:solidFill>
                <a:latin typeface="Computer Says No"/>
                <a:ea typeface="Computer Says No"/>
                <a:cs typeface="Computer Says No"/>
                <a:sym typeface="Computer Says No"/>
              </a:rPr>
              <a:t>Demonstration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610600" y="1257300"/>
            <a:ext cx="4187873" cy="887102"/>
          </a:xfrm>
          <a:prstGeom prst="rect">
            <a:avLst/>
          </a:prstGeom>
        </p:spPr>
        <p:txBody>
          <a:bodyPr wrap="square" lIns="0" tIns="0" rIns="0" bIns="0" rtlCol="0" anchor="t">
            <a:spAutoFit/>
          </a:bodyPr>
          <a:lstStyle/>
          <a:p>
            <a:pPr marL="0" lvl="0" indent="0" algn="l">
              <a:lnSpc>
                <a:spcPts val="6934"/>
              </a:lnSpc>
              <a:spcBef>
                <a:spcPct val="0"/>
              </a:spcBef>
            </a:pPr>
            <a:r>
              <a:rPr lang="en-US" sz="6600" b="1" dirty="0">
                <a:solidFill>
                  <a:schemeClr val="bg1"/>
                </a:solidFill>
                <a:latin typeface="+mj-lt"/>
                <a:ea typeface="Computer Says No"/>
                <a:cs typeface="Computer Says No"/>
                <a:sym typeface="Computer Says No"/>
              </a:rPr>
              <a:t>conclusion</a:t>
            </a:r>
          </a:p>
        </p:txBody>
      </p:sp>
      <p:sp>
        <p:nvSpPr>
          <p:cNvPr id="5" name="TextBox 5"/>
          <p:cNvSpPr txBox="1"/>
          <p:nvPr/>
        </p:nvSpPr>
        <p:spPr>
          <a:xfrm>
            <a:off x="8419728" y="2810957"/>
            <a:ext cx="8223524" cy="5909310"/>
          </a:xfrm>
          <a:prstGeom prst="rect">
            <a:avLst/>
          </a:prstGeom>
        </p:spPr>
        <p:txBody>
          <a:bodyPr lIns="0" tIns="0" rIns="0" bIns="0" rtlCol="0" anchor="t">
            <a:spAutoFit/>
          </a:bodyPr>
          <a:lstStyle/>
          <a:p>
            <a:r>
              <a:rPr lang="fr-FR" sz="2400" i="1" dirty="0">
                <a:solidFill>
                  <a:schemeClr val="bg1"/>
                </a:solidFill>
              </a:rPr>
              <a:t>Ce projet démontre le potentiel de l’</a:t>
            </a:r>
            <a:r>
              <a:rPr lang="fr-FR" sz="2400" b="1" i="1" dirty="0">
                <a:solidFill>
                  <a:schemeClr val="bg1"/>
                </a:solidFill>
              </a:rPr>
              <a:t>IA générative</a:t>
            </a:r>
            <a:r>
              <a:rPr lang="fr-FR" sz="2400" i="1" dirty="0">
                <a:solidFill>
                  <a:schemeClr val="bg1"/>
                </a:solidFill>
              </a:rPr>
              <a:t> pour résoudre un défi réel : </a:t>
            </a:r>
            <a:r>
              <a:rPr lang="fr-FR" sz="2400" b="1" i="1" dirty="0">
                <a:solidFill>
                  <a:schemeClr val="bg1"/>
                </a:solidFill>
              </a:rPr>
              <a:t>la surcharge d’information</a:t>
            </a:r>
            <a:r>
              <a:rPr lang="fr-FR" sz="2400" i="1" dirty="0">
                <a:solidFill>
                  <a:schemeClr val="bg1"/>
                </a:solidFill>
              </a:rPr>
              <a:t>. En combinant des modèles de traitement du langage de pointe, une interface accessible et une prise en charge multilingue et multimodale, nous avons conçu une solution capable de </a:t>
            </a:r>
            <a:r>
              <a:rPr lang="fr-FR" sz="2400" b="1" i="1" dirty="0">
                <a:solidFill>
                  <a:schemeClr val="bg1"/>
                </a:solidFill>
              </a:rPr>
              <a:t>générer automatiquement des résumés cohérents, pertinents et adaptés aux besoins des utilisateurs</a:t>
            </a:r>
            <a:r>
              <a:rPr lang="fr-FR" sz="2400" i="1" dirty="0">
                <a:solidFill>
                  <a:schemeClr val="bg1"/>
                </a:solidFill>
              </a:rPr>
              <a:t>.</a:t>
            </a:r>
          </a:p>
          <a:p>
            <a:r>
              <a:rPr lang="fr-FR" sz="2400" i="1" dirty="0">
                <a:solidFill>
                  <a:schemeClr val="bg1"/>
                </a:solidFill>
              </a:rPr>
              <a:t>Grâce à l’adaptation fine des modèles comme </a:t>
            </a:r>
            <a:r>
              <a:rPr lang="fr-FR" sz="2400" b="1" i="1" dirty="0" err="1">
                <a:solidFill>
                  <a:schemeClr val="bg1"/>
                </a:solidFill>
              </a:rPr>
              <a:t>BARThez</a:t>
            </a:r>
            <a:r>
              <a:rPr lang="fr-FR" sz="2400" i="1" dirty="0">
                <a:solidFill>
                  <a:schemeClr val="bg1"/>
                </a:solidFill>
              </a:rPr>
              <a:t>, </a:t>
            </a:r>
            <a:r>
              <a:rPr lang="fr-FR" sz="2400" b="1" i="1" dirty="0">
                <a:solidFill>
                  <a:schemeClr val="bg1"/>
                </a:solidFill>
              </a:rPr>
              <a:t>BART-Large-CNN</a:t>
            </a:r>
            <a:r>
              <a:rPr lang="fr-FR" sz="2400" i="1" dirty="0">
                <a:solidFill>
                  <a:schemeClr val="bg1"/>
                </a:solidFill>
              </a:rPr>
              <a:t> et </a:t>
            </a:r>
            <a:r>
              <a:rPr lang="fr-FR" sz="2400" b="1" i="1" dirty="0">
                <a:solidFill>
                  <a:schemeClr val="bg1"/>
                </a:solidFill>
              </a:rPr>
              <a:t>mT5</a:t>
            </a:r>
            <a:r>
              <a:rPr lang="fr-FR" sz="2400" i="1" dirty="0">
                <a:solidFill>
                  <a:schemeClr val="bg1"/>
                </a:solidFill>
              </a:rPr>
              <a:t>, notre application se distingue par sa </a:t>
            </a:r>
            <a:r>
              <a:rPr lang="fr-FR" sz="2400" b="1" i="1" dirty="0">
                <a:solidFill>
                  <a:schemeClr val="bg1"/>
                </a:solidFill>
              </a:rPr>
              <a:t>qualité de résumé en français, anglais et arabe</a:t>
            </a:r>
            <a:r>
              <a:rPr lang="fr-FR" sz="2400" i="1" dirty="0">
                <a:solidFill>
                  <a:schemeClr val="bg1"/>
                </a:solidFill>
              </a:rPr>
              <a:t>, tout en gérant différents types de contenus (texte, PDF, audio).</a:t>
            </a:r>
          </a:p>
          <a:p>
            <a:r>
              <a:rPr lang="fr-FR" sz="2400" i="1" dirty="0">
                <a:solidFill>
                  <a:schemeClr val="bg1"/>
                </a:solidFill>
              </a:rPr>
              <a:t>Enfin, ce travail ouvre la voie à des </a:t>
            </a:r>
            <a:r>
              <a:rPr lang="fr-FR" sz="2400" b="1" i="1" dirty="0">
                <a:solidFill>
                  <a:schemeClr val="bg1"/>
                </a:solidFill>
              </a:rPr>
              <a:t>perspectives d’amélioration</a:t>
            </a:r>
            <a:r>
              <a:rPr lang="fr-FR" sz="2400" i="1" dirty="0">
                <a:solidFill>
                  <a:schemeClr val="bg1"/>
                </a:solidFill>
              </a:rPr>
              <a:t> : intégration de nouveaux formats (vidéo), développement d’une </a:t>
            </a:r>
            <a:r>
              <a:rPr lang="fr-FR" sz="2400" b="1" i="1" dirty="0">
                <a:solidFill>
                  <a:schemeClr val="bg1"/>
                </a:solidFill>
              </a:rPr>
              <a:t>API publique</a:t>
            </a:r>
            <a:r>
              <a:rPr lang="fr-FR" sz="2400" i="1" dirty="0">
                <a:solidFill>
                  <a:schemeClr val="bg1"/>
                </a:solidFill>
              </a:rPr>
              <a:t>, amélioration de la </a:t>
            </a:r>
            <a:r>
              <a:rPr lang="fr-FR" sz="2400" b="1" i="1" dirty="0">
                <a:solidFill>
                  <a:schemeClr val="bg1"/>
                </a:solidFill>
              </a:rPr>
              <a:t>personnalisation des résumés</a:t>
            </a:r>
            <a:r>
              <a:rPr lang="fr-FR" sz="2400" i="1" dirty="0">
                <a:solidFill>
                  <a:schemeClr val="bg1"/>
                </a:solidFill>
              </a:rPr>
              <a:t> ou encore déploiement à grande échelle dans des environnements professionnels</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3" name="Google Shape;2737;p35">
            <a:extLst>
              <a:ext uri="{FF2B5EF4-FFF2-40B4-BE49-F238E27FC236}">
                <a16:creationId xmlns:a16="http://schemas.microsoft.com/office/drawing/2014/main" id="{7A069C5C-5A1E-48E9-9DE3-01D54945661D}"/>
              </a:ext>
            </a:extLst>
          </p:cNvPr>
          <p:cNvSpPr/>
          <p:nvPr/>
        </p:nvSpPr>
        <p:spPr>
          <a:xfrm>
            <a:off x="6701269" y="7636495"/>
            <a:ext cx="2870123" cy="93600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737;p35">
            <a:extLst>
              <a:ext uri="{FF2B5EF4-FFF2-40B4-BE49-F238E27FC236}">
                <a16:creationId xmlns:a16="http://schemas.microsoft.com/office/drawing/2014/main" id="{566113F2-5BBF-4BED-AAE0-83D62DA65885}"/>
              </a:ext>
            </a:extLst>
          </p:cNvPr>
          <p:cNvSpPr/>
          <p:nvPr/>
        </p:nvSpPr>
        <p:spPr>
          <a:xfrm>
            <a:off x="6538316" y="5839641"/>
            <a:ext cx="2931900" cy="838524"/>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 name="Freeform 2"/>
          <p:cNvSpPr/>
          <p:nvPr/>
        </p:nvSpPr>
        <p:spPr>
          <a:xfrm>
            <a:off x="-925897" y="501140"/>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3508992" y="-1166463"/>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6062669" y="851900"/>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dirty="0">
                <a:solidFill>
                  <a:srgbClr val="6866E1"/>
                </a:solidFill>
                <a:latin typeface="Computer Says No"/>
                <a:ea typeface="Computer Says No"/>
                <a:cs typeface="Computer Says No"/>
                <a:sym typeface="Computer Says No"/>
              </a:rPr>
              <a:t>TABLE OF CONTENTS</a:t>
            </a:r>
          </a:p>
        </p:txBody>
      </p:sp>
      <p:sp>
        <p:nvSpPr>
          <p:cNvPr id="33" name="Google Shape;2738;p35">
            <a:extLst>
              <a:ext uri="{FF2B5EF4-FFF2-40B4-BE49-F238E27FC236}">
                <a16:creationId xmlns:a16="http://schemas.microsoft.com/office/drawing/2014/main" id="{917B8B4D-3F47-4875-B530-3F55989BF25D}"/>
              </a:ext>
            </a:extLst>
          </p:cNvPr>
          <p:cNvSpPr/>
          <p:nvPr/>
        </p:nvSpPr>
        <p:spPr>
          <a:xfrm>
            <a:off x="11088977" y="5849097"/>
            <a:ext cx="3085504" cy="108199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tx1"/>
                </a:solidFill>
                <a:latin typeface="Exo" panose="020B0604020202020204" charset="0"/>
              </a:rPr>
              <a:t>Architecture du </a:t>
            </a:r>
            <a:r>
              <a:rPr lang="en-US" sz="2000" b="1" dirty="0" err="1">
                <a:solidFill>
                  <a:schemeClr val="tx1"/>
                </a:solidFill>
                <a:latin typeface="Exo" panose="020B0604020202020204" charset="0"/>
              </a:rPr>
              <a:t>projet</a:t>
            </a:r>
            <a:endParaRPr lang="en-US" sz="2000" b="1" dirty="0">
              <a:solidFill>
                <a:schemeClr val="tx1"/>
              </a:solidFill>
              <a:latin typeface="Exo" panose="020B0604020202020204" charset="0"/>
            </a:endParaRPr>
          </a:p>
          <a:p>
            <a:pPr marL="0" lvl="0" indent="0" algn="ctr" rtl="0">
              <a:spcBef>
                <a:spcPts val="0"/>
              </a:spcBef>
              <a:spcAft>
                <a:spcPts val="0"/>
              </a:spcAft>
              <a:buNone/>
            </a:pPr>
            <a:endParaRPr sz="2000" b="1" dirty="0">
              <a:solidFill>
                <a:schemeClr val="tx1"/>
              </a:solidFill>
              <a:latin typeface="Exo" panose="020B0604020202020204" charset="0"/>
            </a:endParaRPr>
          </a:p>
        </p:txBody>
      </p:sp>
      <p:sp>
        <p:nvSpPr>
          <p:cNvPr id="34" name="Google Shape;2739;p35">
            <a:extLst>
              <a:ext uri="{FF2B5EF4-FFF2-40B4-BE49-F238E27FC236}">
                <a16:creationId xmlns:a16="http://schemas.microsoft.com/office/drawing/2014/main" id="{1E05CE9D-5828-4D79-81F5-19B0E748EC5D}"/>
              </a:ext>
            </a:extLst>
          </p:cNvPr>
          <p:cNvSpPr/>
          <p:nvPr/>
        </p:nvSpPr>
        <p:spPr>
          <a:xfrm>
            <a:off x="1783133" y="5848432"/>
            <a:ext cx="2931900" cy="83852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dirty="0" err="1">
                <a:solidFill>
                  <a:schemeClr val="tx1"/>
                </a:solidFill>
                <a:latin typeface="Exo" panose="020B0604020202020204" charset="0"/>
              </a:rPr>
              <a:t>Analyse</a:t>
            </a:r>
            <a:r>
              <a:rPr lang="en-US" sz="2000" b="1" dirty="0">
                <a:solidFill>
                  <a:schemeClr val="tx1"/>
                </a:solidFill>
                <a:latin typeface="Exo" panose="020B0604020202020204" charset="0"/>
              </a:rPr>
              <a:t> des </a:t>
            </a:r>
            <a:r>
              <a:rPr lang="en-US" sz="2000" b="1" dirty="0" err="1">
                <a:solidFill>
                  <a:schemeClr val="tx1"/>
                </a:solidFill>
                <a:latin typeface="Exo" panose="020B0604020202020204" charset="0"/>
              </a:rPr>
              <a:t>besoins</a:t>
            </a:r>
            <a:endParaRPr lang="en-US" sz="2000" b="1" dirty="0">
              <a:solidFill>
                <a:schemeClr val="tx1"/>
              </a:solidFill>
              <a:latin typeface="Exo" panose="020B0604020202020204" charset="0"/>
            </a:endParaRPr>
          </a:p>
        </p:txBody>
      </p:sp>
      <p:sp>
        <p:nvSpPr>
          <p:cNvPr id="35" name="Google Shape;2740;p35">
            <a:extLst>
              <a:ext uri="{FF2B5EF4-FFF2-40B4-BE49-F238E27FC236}">
                <a16:creationId xmlns:a16="http://schemas.microsoft.com/office/drawing/2014/main" id="{C0C243AE-DDD9-4BCE-BEB2-EB15F7C17667}"/>
              </a:ext>
            </a:extLst>
          </p:cNvPr>
          <p:cNvSpPr/>
          <p:nvPr/>
        </p:nvSpPr>
        <p:spPr>
          <a:xfrm>
            <a:off x="6829029" y="3937524"/>
            <a:ext cx="2906208" cy="838524"/>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2000" b="1" dirty="0">
                <a:solidFill>
                  <a:schemeClr val="tx1"/>
                </a:solidFill>
                <a:latin typeface="Exo" panose="020B0604020202020204" charset="0"/>
              </a:rPr>
              <a:t>Problématique</a:t>
            </a:r>
            <a:endParaRPr sz="2000" b="1" dirty="0">
              <a:solidFill>
                <a:schemeClr val="tx1"/>
              </a:solidFill>
              <a:latin typeface="Exo" panose="020B0604020202020204" charset="0"/>
            </a:endParaRPr>
          </a:p>
        </p:txBody>
      </p:sp>
      <p:sp>
        <p:nvSpPr>
          <p:cNvPr id="36" name="Google Shape;2741;p35">
            <a:extLst>
              <a:ext uri="{FF2B5EF4-FFF2-40B4-BE49-F238E27FC236}">
                <a16:creationId xmlns:a16="http://schemas.microsoft.com/office/drawing/2014/main" id="{2EEF45E0-BADF-46BE-AA2F-2042D1D49C0D}"/>
              </a:ext>
            </a:extLst>
          </p:cNvPr>
          <p:cNvSpPr/>
          <p:nvPr/>
        </p:nvSpPr>
        <p:spPr>
          <a:xfrm>
            <a:off x="11088977" y="3962336"/>
            <a:ext cx="2906209" cy="92519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2000" b="1" dirty="0">
                <a:solidFill>
                  <a:schemeClr val="tx1"/>
                </a:solidFill>
                <a:latin typeface="Exo" panose="020B0604020202020204" charset="0"/>
              </a:rPr>
              <a:t>Solution proposée</a:t>
            </a:r>
            <a:endParaRPr sz="2000" b="1" dirty="0">
              <a:solidFill>
                <a:schemeClr val="tx1"/>
              </a:solidFill>
              <a:latin typeface="Exo" panose="020B0604020202020204" charset="0"/>
            </a:endParaRPr>
          </a:p>
        </p:txBody>
      </p:sp>
      <p:sp>
        <p:nvSpPr>
          <p:cNvPr id="37" name="Google Shape;2742;p35">
            <a:extLst>
              <a:ext uri="{FF2B5EF4-FFF2-40B4-BE49-F238E27FC236}">
                <a16:creationId xmlns:a16="http://schemas.microsoft.com/office/drawing/2014/main" id="{38739166-38CB-4C1E-91CA-3850A018F2A2}"/>
              </a:ext>
            </a:extLst>
          </p:cNvPr>
          <p:cNvSpPr/>
          <p:nvPr/>
        </p:nvSpPr>
        <p:spPr>
          <a:xfrm>
            <a:off x="1918823" y="4024500"/>
            <a:ext cx="2550281" cy="751548"/>
          </a:xfrm>
          <a:prstGeom prst="roundRect">
            <a:avLst>
              <a:gd name="adj" fmla="val 50000"/>
            </a:avLst>
          </a:prstGeom>
          <a:gradFill>
            <a:gsLst>
              <a:gs pos="75200">
                <a:schemeClr val="accent2">
                  <a:lumMod val="60000"/>
                  <a:lumOff val="40000"/>
                </a:schemeClr>
              </a:gs>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fr-FR" sz="2000" b="1" dirty="0">
                <a:solidFill>
                  <a:schemeClr val="tx1"/>
                </a:solidFill>
                <a:latin typeface="Exo" panose="020B0604020202020204" charset="0"/>
              </a:rPr>
              <a:t>Introduction</a:t>
            </a:r>
            <a:r>
              <a:rPr lang="fr-FR" b="1" dirty="0">
                <a:solidFill>
                  <a:schemeClr val="bg1"/>
                </a:solidFill>
                <a:latin typeface="Exo" panose="020B0604020202020204" charset="0"/>
              </a:rPr>
              <a:t> </a:t>
            </a:r>
          </a:p>
        </p:txBody>
      </p:sp>
      <p:sp>
        <p:nvSpPr>
          <p:cNvPr id="38" name="Google Shape;2746;p35">
            <a:extLst>
              <a:ext uri="{FF2B5EF4-FFF2-40B4-BE49-F238E27FC236}">
                <a16:creationId xmlns:a16="http://schemas.microsoft.com/office/drawing/2014/main" id="{705EA438-71EF-44DF-9B27-6D01ECDB705E}"/>
              </a:ext>
            </a:extLst>
          </p:cNvPr>
          <p:cNvSpPr txBox="1">
            <a:spLocks noGrp="1"/>
          </p:cNvSpPr>
          <p:nvPr/>
        </p:nvSpPr>
        <p:spPr>
          <a:xfrm>
            <a:off x="1937172" y="3360206"/>
            <a:ext cx="22335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01</a:t>
            </a:r>
            <a:endParaRPr dirty="0"/>
          </a:p>
        </p:txBody>
      </p:sp>
      <p:sp>
        <p:nvSpPr>
          <p:cNvPr id="39" name="Google Shape;2749;p35">
            <a:extLst>
              <a:ext uri="{FF2B5EF4-FFF2-40B4-BE49-F238E27FC236}">
                <a16:creationId xmlns:a16="http://schemas.microsoft.com/office/drawing/2014/main" id="{8A7BAC5C-F551-4DF0-A4EF-6318E0AAB7BB}"/>
              </a:ext>
            </a:extLst>
          </p:cNvPr>
          <p:cNvSpPr txBox="1">
            <a:spLocks noGrp="1"/>
          </p:cNvSpPr>
          <p:nvPr/>
        </p:nvSpPr>
        <p:spPr>
          <a:xfrm>
            <a:off x="6942300" y="3246106"/>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02</a:t>
            </a:r>
            <a:endParaRPr dirty="0"/>
          </a:p>
        </p:txBody>
      </p:sp>
      <p:sp>
        <p:nvSpPr>
          <p:cNvPr id="40" name="Google Shape;2752;p35">
            <a:extLst>
              <a:ext uri="{FF2B5EF4-FFF2-40B4-BE49-F238E27FC236}">
                <a16:creationId xmlns:a16="http://schemas.microsoft.com/office/drawing/2014/main" id="{78987F6E-9523-4272-9034-EE10090BD7BC}"/>
              </a:ext>
            </a:extLst>
          </p:cNvPr>
          <p:cNvSpPr txBox="1">
            <a:spLocks noGrp="1"/>
          </p:cNvSpPr>
          <p:nvPr/>
        </p:nvSpPr>
        <p:spPr>
          <a:xfrm>
            <a:off x="11088977" y="3303848"/>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03</a:t>
            </a:r>
            <a:endParaRPr dirty="0"/>
          </a:p>
        </p:txBody>
      </p:sp>
      <p:sp>
        <p:nvSpPr>
          <p:cNvPr id="41" name="Google Shape;2755;p35">
            <a:extLst>
              <a:ext uri="{FF2B5EF4-FFF2-40B4-BE49-F238E27FC236}">
                <a16:creationId xmlns:a16="http://schemas.microsoft.com/office/drawing/2014/main" id="{65424F33-6641-458A-80E8-C085BC45D33A}"/>
              </a:ext>
            </a:extLst>
          </p:cNvPr>
          <p:cNvSpPr txBox="1">
            <a:spLocks noGrp="1"/>
          </p:cNvSpPr>
          <p:nvPr/>
        </p:nvSpPr>
        <p:spPr>
          <a:xfrm>
            <a:off x="1890100" y="5128846"/>
            <a:ext cx="22335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04</a:t>
            </a:r>
            <a:endParaRPr dirty="0"/>
          </a:p>
        </p:txBody>
      </p:sp>
      <p:sp>
        <p:nvSpPr>
          <p:cNvPr id="42" name="Google Shape;2758;p35">
            <a:extLst>
              <a:ext uri="{FF2B5EF4-FFF2-40B4-BE49-F238E27FC236}">
                <a16:creationId xmlns:a16="http://schemas.microsoft.com/office/drawing/2014/main" id="{A60A6FE8-5A5B-4504-9AB5-89406760F077}"/>
              </a:ext>
            </a:extLst>
          </p:cNvPr>
          <p:cNvSpPr txBox="1">
            <a:spLocks noGrp="1"/>
          </p:cNvSpPr>
          <p:nvPr/>
        </p:nvSpPr>
        <p:spPr>
          <a:xfrm>
            <a:off x="6779255" y="5308241"/>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05</a:t>
            </a:r>
            <a:endParaRPr dirty="0"/>
          </a:p>
        </p:txBody>
      </p:sp>
      <p:sp>
        <p:nvSpPr>
          <p:cNvPr id="43" name="Google Shape;2761;p35">
            <a:extLst>
              <a:ext uri="{FF2B5EF4-FFF2-40B4-BE49-F238E27FC236}">
                <a16:creationId xmlns:a16="http://schemas.microsoft.com/office/drawing/2014/main" id="{13C6BD2A-327F-405A-B302-B6CE10C9C2F3}"/>
              </a:ext>
            </a:extLst>
          </p:cNvPr>
          <p:cNvSpPr txBox="1">
            <a:spLocks noGrp="1"/>
          </p:cNvSpPr>
          <p:nvPr/>
        </p:nvSpPr>
        <p:spPr>
          <a:xfrm>
            <a:off x="11295569" y="5308241"/>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06</a:t>
            </a:r>
            <a:endParaRPr dirty="0"/>
          </a:p>
        </p:txBody>
      </p:sp>
      <p:sp>
        <p:nvSpPr>
          <p:cNvPr id="44" name="Title 5">
            <a:extLst>
              <a:ext uri="{FF2B5EF4-FFF2-40B4-BE49-F238E27FC236}">
                <a16:creationId xmlns:a16="http://schemas.microsoft.com/office/drawing/2014/main" id="{42D4F173-6090-4113-BF72-4B1A1500D834}"/>
              </a:ext>
            </a:extLst>
          </p:cNvPr>
          <p:cNvSpPr>
            <a:spLocks noGrp="1"/>
          </p:cNvSpPr>
          <p:nvPr/>
        </p:nvSpPr>
        <p:spPr>
          <a:xfrm>
            <a:off x="6524292" y="5957572"/>
            <a:ext cx="2864850" cy="7072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pPr lvl="0"/>
            <a:r>
              <a:rPr lang="en-US" sz="2000" dirty="0">
                <a:solidFill>
                  <a:schemeClr val="tx1"/>
                </a:solidFill>
                <a:latin typeface="Exo" panose="020B0604020202020204" charset="0"/>
              </a:rPr>
              <a:t>Conception </a:t>
            </a:r>
            <a:r>
              <a:rPr lang="en-US" sz="2000" dirty="0" err="1">
                <a:solidFill>
                  <a:schemeClr val="tx1"/>
                </a:solidFill>
                <a:latin typeface="Exo" panose="020B0604020202020204" charset="0"/>
              </a:rPr>
              <a:t>d’Architecture</a:t>
            </a:r>
            <a:r>
              <a:rPr lang="en-US" sz="2000" dirty="0">
                <a:solidFill>
                  <a:schemeClr val="tx1"/>
                </a:solidFill>
                <a:latin typeface="Exo" panose="020B0604020202020204" charset="0"/>
              </a:rPr>
              <a:t> </a:t>
            </a:r>
          </a:p>
          <a:p>
            <a:endParaRPr lang="fr-FR" dirty="0"/>
          </a:p>
        </p:txBody>
      </p:sp>
      <p:sp>
        <p:nvSpPr>
          <p:cNvPr id="47" name="Google Shape;2738;p35">
            <a:extLst>
              <a:ext uri="{FF2B5EF4-FFF2-40B4-BE49-F238E27FC236}">
                <a16:creationId xmlns:a16="http://schemas.microsoft.com/office/drawing/2014/main" id="{FDAAB3FC-D36A-4B19-8639-657061CB2CB4}"/>
              </a:ext>
            </a:extLst>
          </p:cNvPr>
          <p:cNvSpPr/>
          <p:nvPr/>
        </p:nvSpPr>
        <p:spPr>
          <a:xfrm>
            <a:off x="11267472" y="7766438"/>
            <a:ext cx="3085504" cy="108199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2000" b="1" dirty="0" err="1">
                <a:solidFill>
                  <a:schemeClr val="tx1"/>
                </a:solidFill>
                <a:latin typeface="Exo" panose="020B0604020202020204" charset="0"/>
              </a:rPr>
              <a:t>Developpement</a:t>
            </a:r>
            <a:r>
              <a:rPr lang="fr-FR" sz="2000" b="1" dirty="0">
                <a:solidFill>
                  <a:schemeClr val="tx1"/>
                </a:solidFill>
                <a:latin typeface="Exo" panose="020B0604020202020204" charset="0"/>
              </a:rPr>
              <a:t> de l’interface</a:t>
            </a:r>
            <a:endParaRPr sz="2000" b="1" dirty="0">
              <a:solidFill>
                <a:schemeClr val="tx1"/>
              </a:solidFill>
              <a:latin typeface="Exo" panose="020B0604020202020204" charset="0"/>
            </a:endParaRPr>
          </a:p>
        </p:txBody>
      </p:sp>
      <p:sp>
        <p:nvSpPr>
          <p:cNvPr id="48" name="Google Shape;2739;p35">
            <a:extLst>
              <a:ext uri="{FF2B5EF4-FFF2-40B4-BE49-F238E27FC236}">
                <a16:creationId xmlns:a16="http://schemas.microsoft.com/office/drawing/2014/main" id="{6B426783-9BC3-4BE7-A07D-F8EF02A04A70}"/>
              </a:ext>
            </a:extLst>
          </p:cNvPr>
          <p:cNvSpPr/>
          <p:nvPr/>
        </p:nvSpPr>
        <p:spPr>
          <a:xfrm>
            <a:off x="1935533" y="7691886"/>
            <a:ext cx="2931900" cy="83852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dirty="0">
                <a:solidFill>
                  <a:schemeClr val="tx1"/>
                </a:solidFill>
                <a:latin typeface="Exo" panose="020B0604020202020204" charset="0"/>
              </a:rPr>
              <a:t>Workflow du </a:t>
            </a:r>
            <a:r>
              <a:rPr lang="en-US" sz="2000" b="1" dirty="0" err="1">
                <a:solidFill>
                  <a:schemeClr val="tx1"/>
                </a:solidFill>
                <a:latin typeface="Exo" panose="020B0604020202020204" charset="0"/>
              </a:rPr>
              <a:t>projet</a:t>
            </a:r>
            <a:r>
              <a:rPr lang="en-US" sz="2000" b="1" dirty="0">
                <a:solidFill>
                  <a:schemeClr val="tx1"/>
                </a:solidFill>
                <a:latin typeface="Exo" panose="020B0604020202020204" charset="0"/>
              </a:rPr>
              <a:t> </a:t>
            </a:r>
          </a:p>
        </p:txBody>
      </p:sp>
      <p:sp>
        <p:nvSpPr>
          <p:cNvPr id="49" name="Google Shape;2755;p35">
            <a:extLst>
              <a:ext uri="{FF2B5EF4-FFF2-40B4-BE49-F238E27FC236}">
                <a16:creationId xmlns:a16="http://schemas.microsoft.com/office/drawing/2014/main" id="{1381515D-86C5-4FA1-8A8E-9F243971A39E}"/>
              </a:ext>
            </a:extLst>
          </p:cNvPr>
          <p:cNvSpPr txBox="1">
            <a:spLocks noGrp="1"/>
          </p:cNvSpPr>
          <p:nvPr/>
        </p:nvSpPr>
        <p:spPr>
          <a:xfrm>
            <a:off x="2042500" y="6972300"/>
            <a:ext cx="22335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07</a:t>
            </a:r>
            <a:endParaRPr dirty="0"/>
          </a:p>
        </p:txBody>
      </p:sp>
      <p:sp>
        <p:nvSpPr>
          <p:cNvPr id="50" name="Google Shape;2758;p35">
            <a:extLst>
              <a:ext uri="{FF2B5EF4-FFF2-40B4-BE49-F238E27FC236}">
                <a16:creationId xmlns:a16="http://schemas.microsoft.com/office/drawing/2014/main" id="{06BC06CB-FECC-4B32-A4A9-A89077698CF7}"/>
              </a:ext>
            </a:extLst>
          </p:cNvPr>
          <p:cNvSpPr txBox="1">
            <a:spLocks noGrp="1"/>
          </p:cNvSpPr>
          <p:nvPr/>
        </p:nvSpPr>
        <p:spPr>
          <a:xfrm>
            <a:off x="6931655" y="7151695"/>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08</a:t>
            </a:r>
            <a:endParaRPr dirty="0"/>
          </a:p>
        </p:txBody>
      </p:sp>
      <p:sp>
        <p:nvSpPr>
          <p:cNvPr id="51" name="Google Shape;2761;p35">
            <a:extLst>
              <a:ext uri="{FF2B5EF4-FFF2-40B4-BE49-F238E27FC236}">
                <a16:creationId xmlns:a16="http://schemas.microsoft.com/office/drawing/2014/main" id="{B272BF4F-3B11-4750-BAF5-FD8F70C1AC41}"/>
              </a:ext>
            </a:extLst>
          </p:cNvPr>
          <p:cNvSpPr txBox="1">
            <a:spLocks noGrp="1"/>
          </p:cNvSpPr>
          <p:nvPr/>
        </p:nvSpPr>
        <p:spPr>
          <a:xfrm>
            <a:off x="11447969" y="7151695"/>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09</a:t>
            </a:r>
            <a:endParaRPr dirty="0"/>
          </a:p>
        </p:txBody>
      </p:sp>
      <p:sp>
        <p:nvSpPr>
          <p:cNvPr id="52" name="Title 5">
            <a:extLst>
              <a:ext uri="{FF2B5EF4-FFF2-40B4-BE49-F238E27FC236}">
                <a16:creationId xmlns:a16="http://schemas.microsoft.com/office/drawing/2014/main" id="{847549DF-E30C-436E-8AED-301E593AA131}"/>
              </a:ext>
            </a:extLst>
          </p:cNvPr>
          <p:cNvSpPr>
            <a:spLocks noGrp="1"/>
          </p:cNvSpPr>
          <p:nvPr/>
        </p:nvSpPr>
        <p:spPr>
          <a:xfrm>
            <a:off x="6610725" y="7847656"/>
            <a:ext cx="2864850" cy="7072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sz="2000" dirty="0">
                <a:solidFill>
                  <a:schemeClr val="tx1"/>
                </a:solidFill>
              </a:rPr>
              <a:t>Extraction de </a:t>
            </a:r>
            <a:r>
              <a:rPr lang="en-US" sz="2000" dirty="0" err="1">
                <a:solidFill>
                  <a:schemeClr val="tx1"/>
                </a:solidFill>
              </a:rPr>
              <a:t>données</a:t>
            </a:r>
            <a:endParaRPr lang="en-US" sz="2000" dirty="0">
              <a:solidFill>
                <a:schemeClr val="tx1"/>
              </a:solidFill>
            </a:endParaRPr>
          </a:p>
          <a:p>
            <a:endParaRPr lang="fr-FR" dirty="0"/>
          </a:p>
        </p:txBody>
      </p:sp>
      <p:sp>
        <p:nvSpPr>
          <p:cNvPr id="54" name="Google Shape;2738;p35">
            <a:extLst>
              <a:ext uri="{FF2B5EF4-FFF2-40B4-BE49-F238E27FC236}">
                <a16:creationId xmlns:a16="http://schemas.microsoft.com/office/drawing/2014/main" id="{BE3A468F-8799-4D1B-B31D-70E517DEE692}"/>
              </a:ext>
            </a:extLst>
          </p:cNvPr>
          <p:cNvSpPr/>
          <p:nvPr/>
        </p:nvSpPr>
        <p:spPr>
          <a:xfrm>
            <a:off x="14669096" y="5834443"/>
            <a:ext cx="3085504" cy="108199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2000" b="1" dirty="0">
                <a:solidFill>
                  <a:schemeClr val="tx1"/>
                </a:solidFill>
                <a:latin typeface="Exo" panose="020B0604020202020204" charset="0"/>
              </a:rPr>
              <a:t>conclusion</a:t>
            </a:r>
            <a:endParaRPr sz="2000" b="1" dirty="0">
              <a:solidFill>
                <a:schemeClr val="tx1"/>
              </a:solidFill>
              <a:latin typeface="Exo" panose="020B0604020202020204" charset="0"/>
            </a:endParaRPr>
          </a:p>
        </p:txBody>
      </p:sp>
      <p:sp>
        <p:nvSpPr>
          <p:cNvPr id="55" name="Google Shape;2761;p35">
            <a:extLst>
              <a:ext uri="{FF2B5EF4-FFF2-40B4-BE49-F238E27FC236}">
                <a16:creationId xmlns:a16="http://schemas.microsoft.com/office/drawing/2014/main" id="{1E111879-7EAD-4633-B49B-06C5FEC08BA7}"/>
              </a:ext>
            </a:extLst>
          </p:cNvPr>
          <p:cNvSpPr txBox="1">
            <a:spLocks noGrp="1"/>
          </p:cNvSpPr>
          <p:nvPr/>
        </p:nvSpPr>
        <p:spPr>
          <a:xfrm>
            <a:off x="14849593" y="5219700"/>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pPr marL="0" lvl="0" indent="0" algn="ctr" rtl="0">
              <a:spcBef>
                <a:spcPts val="0"/>
              </a:spcBef>
              <a:spcAft>
                <a:spcPts val="0"/>
              </a:spcAft>
              <a:buNone/>
            </a:pPr>
            <a:r>
              <a:rPr lang="en" dirty="0"/>
              <a:t>10</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additive="base">
                                        <p:cTn id="57" dur="500" fill="hold"/>
                                        <p:tgtEl>
                                          <p:spTgt spid="54"/>
                                        </p:tgtEl>
                                        <p:attrNameLst>
                                          <p:attrName>ppt_x</p:attrName>
                                        </p:attrNameLst>
                                      </p:cBhvr>
                                      <p:tavLst>
                                        <p:tav tm="0">
                                          <p:val>
                                            <p:strVal val="#ppt_x"/>
                                          </p:val>
                                        </p:tav>
                                        <p:tav tm="100000">
                                          <p:val>
                                            <p:strVal val="#ppt_x"/>
                                          </p:val>
                                        </p:tav>
                                      </p:tavLst>
                                    </p:anim>
                                    <p:anim calcmode="lin" valueType="num">
                                      <p:cBhvr additive="base">
                                        <p:cTn id="5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6" grpId="0" animBg="1"/>
      <p:bldP spid="33" grpId="0" animBg="1"/>
      <p:bldP spid="34" grpId="0" animBg="1"/>
      <p:bldP spid="35" grpId="0" animBg="1"/>
      <p:bldP spid="36" grpId="0" animBg="1"/>
      <p:bldP spid="37" grpId="0" animBg="1"/>
      <p:bldP spid="44" grpId="0"/>
      <p:bldP spid="47" grpId="0" animBg="1"/>
      <p:bldP spid="48" grpId="0" animBg="1"/>
      <p:bldP spid="52" grpId="0"/>
      <p:bldP spid="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8377897" y="-5779144"/>
            <a:ext cx="14635371" cy="12033527"/>
          </a:xfrm>
          <a:custGeom>
            <a:avLst/>
            <a:gdLst/>
            <a:ahLst/>
            <a:cxnLst/>
            <a:rect l="l" t="t" r="r" b="b"/>
            <a:pathLst>
              <a:path w="14635371" h="12033527">
                <a:moveTo>
                  <a:pt x="0" y="0"/>
                </a:moveTo>
                <a:lnTo>
                  <a:pt x="14635371" y="0"/>
                </a:lnTo>
                <a:lnTo>
                  <a:pt x="14635371" y="12033528"/>
                </a:lnTo>
                <a:lnTo>
                  <a:pt x="0" y="12033528"/>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7" name="Freeform 7"/>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8" name="Freeform 8"/>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rot="-706557">
            <a:off x="13859100" y="1432047"/>
            <a:ext cx="4433872" cy="4665492"/>
          </a:xfrm>
          <a:custGeom>
            <a:avLst/>
            <a:gdLst/>
            <a:ahLst/>
            <a:cxnLst/>
            <a:rect l="l" t="t" r="r" b="b"/>
            <a:pathLst>
              <a:path w="4433872" h="4665492">
                <a:moveTo>
                  <a:pt x="0" y="0"/>
                </a:moveTo>
                <a:lnTo>
                  <a:pt x="4433873" y="0"/>
                </a:lnTo>
                <a:lnTo>
                  <a:pt x="4433873" y="4665493"/>
                </a:lnTo>
                <a:lnTo>
                  <a:pt x="0" y="4665493"/>
                </a:lnTo>
                <a:lnTo>
                  <a:pt x="0" y="0"/>
                </a:lnTo>
                <a:close/>
              </a:path>
            </a:pathLst>
          </a:custGeom>
          <a:blipFill>
            <a:blip r:embed="rId4"/>
            <a:stretch>
              <a:fillRect/>
            </a:stretch>
          </a:blipFill>
        </p:spPr>
      </p:sp>
      <p:sp>
        <p:nvSpPr>
          <p:cNvPr id="10" name="Freeform 10"/>
          <p:cNvSpPr/>
          <p:nvPr/>
        </p:nvSpPr>
        <p:spPr>
          <a:xfrm>
            <a:off x="8377897" y="2433562"/>
            <a:ext cx="8117004" cy="7049716"/>
          </a:xfrm>
          <a:custGeom>
            <a:avLst/>
            <a:gdLst/>
            <a:ahLst/>
            <a:cxnLst/>
            <a:rect l="l" t="t" r="r" b="b"/>
            <a:pathLst>
              <a:path w="8117004" h="7049716">
                <a:moveTo>
                  <a:pt x="0" y="0"/>
                </a:moveTo>
                <a:lnTo>
                  <a:pt x="8117004" y="0"/>
                </a:lnTo>
                <a:lnTo>
                  <a:pt x="8117004" y="7049716"/>
                </a:lnTo>
                <a:lnTo>
                  <a:pt x="0" y="7049716"/>
                </a:lnTo>
                <a:lnTo>
                  <a:pt x="0" y="0"/>
                </a:lnTo>
                <a:close/>
              </a:path>
            </a:pathLst>
          </a:custGeom>
          <a:blipFill>
            <a:blip r:embed="rId5"/>
            <a:stretch>
              <a:fillRect/>
            </a:stretch>
          </a:blipFill>
        </p:spPr>
      </p:sp>
      <p:sp>
        <p:nvSpPr>
          <p:cNvPr id="11" name="ZoneTexte 10">
            <a:extLst>
              <a:ext uri="{FF2B5EF4-FFF2-40B4-BE49-F238E27FC236}">
                <a16:creationId xmlns:a16="http://schemas.microsoft.com/office/drawing/2014/main" id="{95018C23-FF7F-4AC4-9F0C-855DBF46D98F}"/>
              </a:ext>
            </a:extLst>
          </p:cNvPr>
          <p:cNvSpPr txBox="1"/>
          <p:nvPr/>
        </p:nvSpPr>
        <p:spPr>
          <a:xfrm>
            <a:off x="1288509" y="3297231"/>
            <a:ext cx="7086600" cy="1938992"/>
          </a:xfrm>
          <a:prstGeom prst="rect">
            <a:avLst/>
          </a:prstGeom>
          <a:noFill/>
        </p:spPr>
        <p:txBody>
          <a:bodyPr wrap="square">
            <a:spAutoFit/>
          </a:bodyPr>
          <a:lstStyle/>
          <a:p>
            <a:r>
              <a:rPr lang="fr-FR" sz="4000" dirty="0"/>
              <a:t> </a:t>
            </a:r>
            <a:r>
              <a:rPr lang="fr-FR" sz="6000" b="1" dirty="0" err="1">
                <a:solidFill>
                  <a:schemeClr val="bg1"/>
                </a:solidFill>
                <a:latin typeface="Algerian" panose="04020705040A02060702" pitchFamily="82" charset="0"/>
              </a:rPr>
              <a:t>Thank</a:t>
            </a:r>
            <a:r>
              <a:rPr lang="fr-FR" sz="6000" b="1" dirty="0">
                <a:solidFill>
                  <a:schemeClr val="bg1"/>
                </a:solidFill>
                <a:latin typeface="Algerian" panose="04020705040A02060702" pitchFamily="82" charset="0"/>
              </a:rPr>
              <a:t> </a:t>
            </a:r>
            <a:r>
              <a:rPr lang="fr-FR" sz="6000" b="1" dirty="0" err="1">
                <a:solidFill>
                  <a:schemeClr val="bg1"/>
                </a:solidFill>
                <a:latin typeface="Algerian" panose="04020705040A02060702" pitchFamily="82" charset="0"/>
              </a:rPr>
              <a:t>you</a:t>
            </a:r>
            <a:r>
              <a:rPr lang="fr-FR" sz="6000" b="1" dirty="0">
                <a:solidFill>
                  <a:schemeClr val="bg1"/>
                </a:solidFill>
                <a:latin typeface="Algerian" panose="04020705040A02060702" pitchFamily="82" charset="0"/>
              </a:rPr>
              <a:t> for </a:t>
            </a:r>
            <a:r>
              <a:rPr lang="fr-FR" sz="6000" b="1" dirty="0" err="1">
                <a:solidFill>
                  <a:schemeClr val="bg1"/>
                </a:solidFill>
                <a:latin typeface="Algerian" panose="04020705040A02060702" pitchFamily="82" charset="0"/>
              </a:rPr>
              <a:t>your</a:t>
            </a:r>
            <a:r>
              <a:rPr lang="fr-FR" sz="6000" b="1" dirty="0">
                <a:solidFill>
                  <a:schemeClr val="bg1"/>
                </a:solidFill>
                <a:latin typeface="Algerian" panose="04020705040A02060702" pitchFamily="82" charset="0"/>
              </a:rPr>
              <a:t> attention</a:t>
            </a:r>
            <a:endParaRPr lang="fr-FR" sz="6000" dirty="0">
              <a:solidFill>
                <a:schemeClr val="bg1"/>
              </a:solidFill>
              <a:latin typeface="Algerian" panose="04020705040A02060702" pitchFamily="82" charset="0"/>
            </a:endParaRPr>
          </a:p>
        </p:txBody>
      </p:sp>
      <p:sp>
        <p:nvSpPr>
          <p:cNvPr id="12" name="Freeform 8">
            <a:extLst>
              <a:ext uri="{FF2B5EF4-FFF2-40B4-BE49-F238E27FC236}">
                <a16:creationId xmlns:a16="http://schemas.microsoft.com/office/drawing/2014/main" id="{3FADD9BE-10AA-411E-BF19-9B0A503C23CA}"/>
              </a:ext>
            </a:extLst>
          </p:cNvPr>
          <p:cNvSpPr/>
          <p:nvPr/>
        </p:nvSpPr>
        <p:spPr>
          <a:xfrm rot="20931335">
            <a:off x="2408356" y="702243"/>
            <a:ext cx="1637273" cy="1718511"/>
          </a:xfrm>
          <a:custGeom>
            <a:avLst/>
            <a:gdLst/>
            <a:ahLst/>
            <a:cxnLst/>
            <a:rect l="l" t="t" r="r" b="b"/>
            <a:pathLst>
              <a:path w="1637273" h="1718511">
                <a:moveTo>
                  <a:pt x="0" y="0"/>
                </a:moveTo>
                <a:lnTo>
                  <a:pt x="1637273" y="0"/>
                </a:lnTo>
                <a:lnTo>
                  <a:pt x="1637273" y="1718512"/>
                </a:lnTo>
                <a:lnTo>
                  <a:pt x="0" y="1718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8">
            <a:extLst>
              <a:ext uri="{FF2B5EF4-FFF2-40B4-BE49-F238E27FC236}">
                <a16:creationId xmlns:a16="http://schemas.microsoft.com/office/drawing/2014/main" id="{B19AADFB-4787-42C2-93F6-8913DE1DF0CA}"/>
              </a:ext>
            </a:extLst>
          </p:cNvPr>
          <p:cNvSpPr/>
          <p:nvPr/>
        </p:nvSpPr>
        <p:spPr>
          <a:xfrm rot="20931335">
            <a:off x="14400041" y="2612732"/>
            <a:ext cx="1637273" cy="1718511"/>
          </a:xfrm>
          <a:custGeom>
            <a:avLst/>
            <a:gdLst/>
            <a:ahLst/>
            <a:cxnLst/>
            <a:rect l="l" t="t" r="r" b="b"/>
            <a:pathLst>
              <a:path w="1637273" h="1718511">
                <a:moveTo>
                  <a:pt x="0" y="0"/>
                </a:moveTo>
                <a:lnTo>
                  <a:pt x="1637273" y="0"/>
                </a:lnTo>
                <a:lnTo>
                  <a:pt x="1637273" y="1718512"/>
                </a:lnTo>
                <a:lnTo>
                  <a:pt x="0" y="1718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8">
            <a:extLst>
              <a:ext uri="{FF2B5EF4-FFF2-40B4-BE49-F238E27FC236}">
                <a16:creationId xmlns:a16="http://schemas.microsoft.com/office/drawing/2014/main" id="{F269E989-25F7-4C42-9783-54C8585DED0D}"/>
              </a:ext>
            </a:extLst>
          </p:cNvPr>
          <p:cNvSpPr/>
          <p:nvPr/>
        </p:nvSpPr>
        <p:spPr>
          <a:xfrm rot="20931335">
            <a:off x="10204479" y="1428199"/>
            <a:ext cx="1637273" cy="1718511"/>
          </a:xfrm>
          <a:custGeom>
            <a:avLst/>
            <a:gdLst/>
            <a:ahLst/>
            <a:cxnLst/>
            <a:rect l="l" t="t" r="r" b="b"/>
            <a:pathLst>
              <a:path w="1637273" h="1718511">
                <a:moveTo>
                  <a:pt x="0" y="0"/>
                </a:moveTo>
                <a:lnTo>
                  <a:pt x="1637273" y="0"/>
                </a:lnTo>
                <a:lnTo>
                  <a:pt x="1637273" y="1718512"/>
                </a:lnTo>
                <a:lnTo>
                  <a:pt x="0" y="1718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8">
            <a:extLst>
              <a:ext uri="{FF2B5EF4-FFF2-40B4-BE49-F238E27FC236}">
                <a16:creationId xmlns:a16="http://schemas.microsoft.com/office/drawing/2014/main" id="{B56B9DED-3A16-4263-A866-9C1AF3757BE5}"/>
              </a:ext>
            </a:extLst>
          </p:cNvPr>
          <p:cNvSpPr/>
          <p:nvPr/>
        </p:nvSpPr>
        <p:spPr>
          <a:xfrm rot="20931335">
            <a:off x="7194339" y="7073929"/>
            <a:ext cx="1637273" cy="1718511"/>
          </a:xfrm>
          <a:custGeom>
            <a:avLst/>
            <a:gdLst/>
            <a:ahLst/>
            <a:cxnLst/>
            <a:rect l="l" t="t" r="r" b="b"/>
            <a:pathLst>
              <a:path w="1637273" h="1718511">
                <a:moveTo>
                  <a:pt x="0" y="0"/>
                </a:moveTo>
                <a:lnTo>
                  <a:pt x="1637273" y="0"/>
                </a:lnTo>
                <a:lnTo>
                  <a:pt x="1637273" y="1718512"/>
                </a:lnTo>
                <a:lnTo>
                  <a:pt x="0" y="1718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400694" y="690765"/>
            <a:ext cx="7242648" cy="1204497"/>
          </a:xfrm>
          <a:prstGeom prst="rect">
            <a:avLst/>
          </a:prstGeom>
        </p:spPr>
        <p:txBody>
          <a:bodyPr lIns="0" tIns="0" rIns="0" bIns="0" rtlCol="0" anchor="t">
            <a:spAutoFit/>
          </a:bodyPr>
          <a:lstStyle/>
          <a:p>
            <a:pPr marL="0" lvl="0" indent="0" algn="ctr">
              <a:lnSpc>
                <a:spcPts val="10150"/>
              </a:lnSpc>
              <a:spcBef>
                <a:spcPct val="0"/>
              </a:spcBef>
            </a:pPr>
            <a:r>
              <a:rPr lang="en-US" sz="6600" dirty="0">
                <a:solidFill>
                  <a:schemeClr val="bg1"/>
                </a:solidFill>
                <a:latin typeface="+mj-lt"/>
                <a:ea typeface="Computer Says No"/>
                <a:cs typeface="Computer Says No"/>
                <a:sym typeface="Computer Says No"/>
              </a:rPr>
              <a:t>INTRODUCTION</a:t>
            </a:r>
          </a:p>
        </p:txBody>
      </p:sp>
      <p:sp>
        <p:nvSpPr>
          <p:cNvPr id="4" name="TextBox 4"/>
          <p:cNvSpPr txBox="1"/>
          <p:nvPr/>
        </p:nvSpPr>
        <p:spPr>
          <a:xfrm>
            <a:off x="1219200" y="2213986"/>
            <a:ext cx="7620000" cy="2963440"/>
          </a:xfrm>
          <a:prstGeom prst="rect">
            <a:avLst/>
          </a:prstGeom>
        </p:spPr>
        <p:txBody>
          <a:bodyPr wrap="square" lIns="0" tIns="0" rIns="0" bIns="0" rtlCol="0" anchor="t">
            <a:spAutoFit/>
          </a:bodyPr>
          <a:lstStyle/>
          <a:p>
            <a:pPr algn="l">
              <a:lnSpc>
                <a:spcPts val="2923"/>
              </a:lnSpc>
            </a:pPr>
            <a:r>
              <a:rPr lang="fr-FR" sz="2400" dirty="0">
                <a:solidFill>
                  <a:schemeClr val="bg1"/>
                </a:solidFill>
              </a:rPr>
              <a:t>L’intelligence artificielle générative de texte permet à des modèles entraînés de produire automatiquement du contenu cohérent à partir d’un contexte donné. Basée sur des architectures comme les Transformers, elle est utilisée pour générer des textes variés (résumés, dialogues, etc.) et trouve des applications dans de nombreux domaines, en automatisant des tâches liées à la compréhension et à la production du langage.</a:t>
            </a:r>
            <a:r>
              <a:rPr lang="en-US" sz="2088" dirty="0">
                <a:solidFill>
                  <a:srgbClr val="FFFFFF"/>
                </a:solidFill>
                <a:latin typeface="Poppins Light"/>
                <a:ea typeface="Poppins Light"/>
                <a:cs typeface="Poppins Light"/>
                <a:sym typeface="Poppins Light"/>
              </a:rPr>
              <a:t>.</a:t>
            </a:r>
          </a:p>
        </p:txBody>
      </p:sp>
      <p:sp>
        <p:nvSpPr>
          <p:cNvPr id="5" name="AutoShape 5"/>
          <p:cNvSpPr/>
          <p:nvPr/>
        </p:nvSpPr>
        <p:spPr>
          <a:xfrm flipV="1">
            <a:off x="1219200" y="5496150"/>
            <a:ext cx="6920742" cy="19050"/>
          </a:xfrm>
          <a:prstGeom prst="line">
            <a:avLst/>
          </a:prstGeom>
          <a:ln w="38100" cap="flat">
            <a:solidFill>
              <a:srgbClr val="FFFFFF"/>
            </a:solidFill>
            <a:prstDash val="solid"/>
            <a:headEnd type="none" w="sm" len="sm"/>
            <a:tailEnd type="none" w="sm" len="sm"/>
          </a:ln>
        </p:spPr>
      </p:sp>
      <p:pic>
        <p:nvPicPr>
          <p:cNvPr id="20" name="Image 1">
            <a:extLst>
              <a:ext uri="{FF2B5EF4-FFF2-40B4-BE49-F238E27FC236}">
                <a16:creationId xmlns:a16="http://schemas.microsoft.com/office/drawing/2014/main" id="{6D61C150-8CC1-4C4A-B378-F393B5B4AD84}"/>
              </a:ext>
            </a:extLst>
          </p:cNvPr>
          <p:cNvPicPr>
            <a:picLocks noChangeAspect="1"/>
          </p:cNvPicPr>
          <p:nvPr/>
        </p:nvPicPr>
        <p:blipFill>
          <a:blip r:embed="rId2"/>
          <a:stretch>
            <a:fillRect/>
          </a:stretch>
        </p:blipFill>
        <p:spPr>
          <a:xfrm>
            <a:off x="1600200" y="6066344"/>
            <a:ext cx="1143000" cy="1143000"/>
          </a:xfrm>
          <a:prstGeom prst="rect">
            <a:avLst/>
          </a:prstGeom>
        </p:spPr>
      </p:pic>
      <p:sp>
        <p:nvSpPr>
          <p:cNvPr id="21" name="Text 1">
            <a:extLst>
              <a:ext uri="{FF2B5EF4-FFF2-40B4-BE49-F238E27FC236}">
                <a16:creationId xmlns:a16="http://schemas.microsoft.com/office/drawing/2014/main" id="{B4962363-76D4-4650-907D-23C93B20C022}"/>
              </a:ext>
            </a:extLst>
          </p:cNvPr>
          <p:cNvSpPr/>
          <p:nvPr/>
        </p:nvSpPr>
        <p:spPr>
          <a:xfrm>
            <a:off x="1410265" y="7719459"/>
            <a:ext cx="2250162" cy="291281"/>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50"/>
              </a:lnSpc>
            </a:pPr>
            <a:r>
              <a:rPr lang="fr-FR" sz="2800" dirty="0">
                <a:solidFill>
                  <a:schemeClr val="bg1"/>
                </a:solidFill>
              </a:rPr>
              <a:t>Objectif principal</a:t>
            </a:r>
            <a:endParaRPr lang="en-US" sz="2800" dirty="0">
              <a:solidFill>
                <a:schemeClr val="bg1"/>
              </a:solidFill>
            </a:endParaRPr>
          </a:p>
        </p:txBody>
      </p:sp>
      <p:sp>
        <p:nvSpPr>
          <p:cNvPr id="22" name="Text 2">
            <a:extLst>
              <a:ext uri="{FF2B5EF4-FFF2-40B4-BE49-F238E27FC236}">
                <a16:creationId xmlns:a16="http://schemas.microsoft.com/office/drawing/2014/main" id="{E4A263D8-8E9D-4A00-9AAD-9E2DBDB53A0F}"/>
              </a:ext>
            </a:extLst>
          </p:cNvPr>
          <p:cNvSpPr/>
          <p:nvPr/>
        </p:nvSpPr>
        <p:spPr>
          <a:xfrm>
            <a:off x="1410264" y="8229600"/>
            <a:ext cx="3791232" cy="1714499"/>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fr-FR" sz="2000" dirty="0">
                <a:solidFill>
                  <a:schemeClr val="bg1"/>
                </a:solidFill>
              </a:rPr>
              <a:t>Créer une application capable de générer automatiquement des résumés pertinents à partir de documents dans différentes langues</a:t>
            </a:r>
            <a:endParaRPr lang="en-US" sz="1850" dirty="0">
              <a:solidFill>
                <a:schemeClr val="bg1"/>
              </a:solidFill>
            </a:endParaRPr>
          </a:p>
        </p:txBody>
      </p:sp>
      <p:pic>
        <p:nvPicPr>
          <p:cNvPr id="23" name="Image 2">
            <a:extLst>
              <a:ext uri="{FF2B5EF4-FFF2-40B4-BE49-F238E27FC236}">
                <a16:creationId xmlns:a16="http://schemas.microsoft.com/office/drawing/2014/main" id="{6AE3ABEB-101B-430E-B928-A0068C89E507}"/>
              </a:ext>
            </a:extLst>
          </p:cNvPr>
          <p:cNvPicPr>
            <a:picLocks noChangeAspect="1"/>
          </p:cNvPicPr>
          <p:nvPr/>
        </p:nvPicPr>
        <p:blipFill>
          <a:blip r:embed="rId3"/>
          <a:stretch>
            <a:fillRect/>
          </a:stretch>
        </p:blipFill>
        <p:spPr>
          <a:xfrm>
            <a:off x="7071842" y="6099096"/>
            <a:ext cx="1143000" cy="1143000"/>
          </a:xfrm>
          <a:prstGeom prst="rect">
            <a:avLst/>
          </a:prstGeom>
        </p:spPr>
      </p:pic>
      <p:sp>
        <p:nvSpPr>
          <p:cNvPr id="24" name="Text 3">
            <a:extLst>
              <a:ext uri="{FF2B5EF4-FFF2-40B4-BE49-F238E27FC236}">
                <a16:creationId xmlns:a16="http://schemas.microsoft.com/office/drawing/2014/main" id="{96750E37-5B7E-4320-900C-09FC015B1CB3}"/>
              </a:ext>
            </a:extLst>
          </p:cNvPr>
          <p:cNvSpPr/>
          <p:nvPr/>
        </p:nvSpPr>
        <p:spPr>
          <a:xfrm>
            <a:off x="7020791" y="7513150"/>
            <a:ext cx="2250162" cy="351949"/>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50"/>
              </a:lnSpc>
            </a:pPr>
            <a:r>
              <a:rPr lang="fr-FR" sz="2800" dirty="0">
                <a:solidFill>
                  <a:schemeClr val="bg1"/>
                </a:solidFill>
              </a:rPr>
              <a:t>Innovation</a:t>
            </a:r>
            <a:endParaRPr lang="en-US" sz="2800" dirty="0">
              <a:solidFill>
                <a:schemeClr val="bg1"/>
              </a:solidFill>
            </a:endParaRPr>
          </a:p>
        </p:txBody>
      </p:sp>
      <p:sp>
        <p:nvSpPr>
          <p:cNvPr id="25" name="Text 4">
            <a:extLst>
              <a:ext uri="{FF2B5EF4-FFF2-40B4-BE49-F238E27FC236}">
                <a16:creationId xmlns:a16="http://schemas.microsoft.com/office/drawing/2014/main" id="{46CF8F89-8F2C-43EC-B8BD-017AA15C463C}"/>
              </a:ext>
            </a:extLst>
          </p:cNvPr>
          <p:cNvSpPr/>
          <p:nvPr/>
        </p:nvSpPr>
        <p:spPr>
          <a:xfrm>
            <a:off x="6991642" y="8073014"/>
            <a:ext cx="3600158" cy="1714498"/>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fr-FR" sz="2000" dirty="0">
                <a:solidFill>
                  <a:schemeClr val="bg1"/>
                </a:solidFill>
              </a:rPr>
              <a:t>Adaptation de modèles d'IA générative par fine-tuning pour optimiser la qualité des résumés en français et autres langues</a:t>
            </a:r>
            <a:r>
              <a:rPr lang="en-US" sz="1850" dirty="0">
                <a:solidFill>
                  <a:srgbClr val="3A3630"/>
                </a:solidFill>
                <a:latin typeface="Source Sans Pro" pitchFamily="34" charset="0"/>
                <a:ea typeface="Source Sans Pro" pitchFamily="34" charset="-122"/>
                <a:cs typeface="Source Sans Pro" pitchFamily="34" charset="-120"/>
              </a:rPr>
              <a:t>.</a:t>
            </a:r>
            <a:endParaRPr lang="en-US" sz="1850" dirty="0"/>
          </a:p>
        </p:txBody>
      </p:sp>
      <p:pic>
        <p:nvPicPr>
          <p:cNvPr id="26" name="Image 3">
            <a:extLst>
              <a:ext uri="{FF2B5EF4-FFF2-40B4-BE49-F238E27FC236}">
                <a16:creationId xmlns:a16="http://schemas.microsoft.com/office/drawing/2014/main" id="{299ED672-76D7-4423-9C35-98023D621217}"/>
              </a:ext>
            </a:extLst>
          </p:cNvPr>
          <p:cNvPicPr>
            <a:picLocks noChangeAspect="1"/>
          </p:cNvPicPr>
          <p:nvPr/>
        </p:nvPicPr>
        <p:blipFill>
          <a:blip r:embed="rId4"/>
          <a:stretch>
            <a:fillRect/>
          </a:stretch>
        </p:blipFill>
        <p:spPr>
          <a:xfrm>
            <a:off x="12476370" y="5876621"/>
            <a:ext cx="1190480" cy="1190480"/>
          </a:xfrm>
          <a:prstGeom prst="rect">
            <a:avLst/>
          </a:prstGeom>
        </p:spPr>
      </p:pic>
      <p:sp>
        <p:nvSpPr>
          <p:cNvPr id="27" name="Text 5">
            <a:extLst>
              <a:ext uri="{FF2B5EF4-FFF2-40B4-BE49-F238E27FC236}">
                <a16:creationId xmlns:a16="http://schemas.microsoft.com/office/drawing/2014/main" id="{0956D0F5-2CCC-40BC-8D8C-4FC18037E0F7}"/>
              </a:ext>
            </a:extLst>
          </p:cNvPr>
          <p:cNvSpPr/>
          <p:nvPr/>
        </p:nvSpPr>
        <p:spPr>
          <a:xfrm>
            <a:off x="12191999" y="7433544"/>
            <a:ext cx="2250281" cy="351949"/>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50"/>
              </a:lnSpc>
            </a:pPr>
            <a:r>
              <a:rPr lang="fr-FR" sz="2800" dirty="0">
                <a:solidFill>
                  <a:schemeClr val="bg1"/>
                </a:solidFill>
              </a:rPr>
              <a:t>Différenciation</a:t>
            </a:r>
            <a:endParaRPr lang="en-US" sz="2800" dirty="0">
              <a:solidFill>
                <a:schemeClr val="bg1"/>
              </a:solidFill>
            </a:endParaRPr>
          </a:p>
        </p:txBody>
      </p:sp>
      <p:sp>
        <p:nvSpPr>
          <p:cNvPr id="28" name="Text 6">
            <a:extLst>
              <a:ext uri="{FF2B5EF4-FFF2-40B4-BE49-F238E27FC236}">
                <a16:creationId xmlns:a16="http://schemas.microsoft.com/office/drawing/2014/main" id="{2B92DC00-3313-4C2C-A9EF-E348902CF03B}"/>
              </a:ext>
            </a:extLst>
          </p:cNvPr>
          <p:cNvSpPr/>
          <p:nvPr/>
        </p:nvSpPr>
        <p:spPr>
          <a:xfrm>
            <a:off x="12191999" y="8073014"/>
            <a:ext cx="3600158" cy="1413886"/>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fr-FR" sz="2000" dirty="0">
                <a:solidFill>
                  <a:schemeClr val="bg1"/>
                </a:solidFill>
              </a:rPr>
              <a:t>Traitement multilingue et gestion de sources variées (texte, PDF, audio)</a:t>
            </a:r>
            <a:endParaRPr lang="en-US" sz="1850" dirty="0">
              <a:solidFill>
                <a:schemeClr val="bg1"/>
              </a:solidFill>
            </a:endParaRPr>
          </a:p>
        </p:txBody>
      </p:sp>
      <p:pic>
        <p:nvPicPr>
          <p:cNvPr id="30" name="Image 29">
            <a:extLst>
              <a:ext uri="{FF2B5EF4-FFF2-40B4-BE49-F238E27FC236}">
                <a16:creationId xmlns:a16="http://schemas.microsoft.com/office/drawing/2014/main" id="{0BEB3A17-223C-4B67-B2AA-8E74CFF0E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290" y="499488"/>
            <a:ext cx="7242648" cy="4819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769606" y="678430"/>
            <a:ext cx="6088394" cy="1012137"/>
          </a:xfrm>
          <a:prstGeom prst="rect">
            <a:avLst/>
          </a:prstGeom>
        </p:spPr>
        <p:txBody>
          <a:bodyPr wrap="square" lIns="0" tIns="0" rIns="0" bIns="0" rtlCol="0" anchor="t">
            <a:spAutoFit/>
          </a:bodyPr>
          <a:lstStyle/>
          <a:p>
            <a:pPr marL="0" lvl="0" indent="0" algn="just">
              <a:lnSpc>
                <a:spcPts val="8235"/>
              </a:lnSpc>
              <a:spcBef>
                <a:spcPct val="0"/>
              </a:spcBef>
            </a:pPr>
            <a:r>
              <a:rPr lang="fr-FR" sz="6600" dirty="0">
                <a:solidFill>
                  <a:schemeClr val="bg1"/>
                </a:solidFill>
                <a:latin typeface="+mj-lt"/>
              </a:rPr>
              <a:t>Problématique</a:t>
            </a:r>
            <a:endParaRPr lang="en-US" sz="6600" dirty="0">
              <a:solidFill>
                <a:schemeClr val="bg1"/>
              </a:solidFill>
              <a:latin typeface="+mj-lt"/>
              <a:ea typeface="Computer Says No"/>
              <a:cs typeface="Computer Says No"/>
              <a:sym typeface="Computer Says No"/>
            </a:endParaRPr>
          </a:p>
        </p:txBody>
      </p:sp>
      <p:sp>
        <p:nvSpPr>
          <p:cNvPr id="8" name="TextBox 8"/>
          <p:cNvSpPr txBox="1"/>
          <p:nvPr/>
        </p:nvSpPr>
        <p:spPr>
          <a:xfrm>
            <a:off x="11534513" y="5347668"/>
            <a:ext cx="4800600" cy="2293385"/>
          </a:xfrm>
          <a:prstGeom prst="rect">
            <a:avLst/>
          </a:prstGeom>
        </p:spPr>
        <p:txBody>
          <a:bodyPr wrap="square" lIns="0" tIns="0" rIns="0" bIns="0" rtlCol="0" anchor="t">
            <a:spAutoFit/>
          </a:bodyPr>
          <a:lstStyle/>
          <a:p>
            <a:pPr algn="l">
              <a:lnSpc>
                <a:spcPts val="2999"/>
              </a:lnSpc>
            </a:pPr>
            <a:r>
              <a:rPr lang="fr-FR" sz="2400" dirty="0">
                <a:solidFill>
                  <a:schemeClr val="bg1"/>
                </a:solidFill>
              </a:rPr>
              <a:t>Les outils de synthèse automatique actuellement disponibles produisent des résultats génériques, souvent incohérents ou peu pertinents, notamment pour les textes longs ou les documents audio</a:t>
            </a:r>
            <a:r>
              <a:rPr lang="fr-FR" sz="2000" dirty="0">
                <a:solidFill>
                  <a:schemeClr val="bg1"/>
                </a:solidFill>
              </a:rPr>
              <a:t>..</a:t>
            </a:r>
            <a:endParaRPr lang="en-US" sz="1851" dirty="0">
              <a:solidFill>
                <a:schemeClr val="bg1"/>
              </a:solidFill>
              <a:latin typeface="Poppins Light"/>
              <a:ea typeface="Poppins Light"/>
              <a:cs typeface="Poppins Light"/>
              <a:sym typeface="Poppins Light"/>
            </a:endParaRPr>
          </a:p>
        </p:txBody>
      </p:sp>
      <p:sp>
        <p:nvSpPr>
          <p:cNvPr id="12" name="TextBox 12"/>
          <p:cNvSpPr txBox="1"/>
          <p:nvPr/>
        </p:nvSpPr>
        <p:spPr>
          <a:xfrm>
            <a:off x="5731801" y="5433759"/>
            <a:ext cx="4800601" cy="1895134"/>
          </a:xfrm>
          <a:prstGeom prst="rect">
            <a:avLst/>
          </a:prstGeom>
        </p:spPr>
        <p:txBody>
          <a:bodyPr wrap="square" lIns="0" tIns="0" rIns="0" bIns="0" rtlCol="0" anchor="t">
            <a:spAutoFit/>
          </a:bodyPr>
          <a:lstStyle/>
          <a:p>
            <a:pPr algn="l">
              <a:lnSpc>
                <a:spcPts val="2999"/>
              </a:lnSpc>
            </a:pPr>
            <a:r>
              <a:rPr lang="fr-FR" sz="2400" dirty="0">
                <a:solidFill>
                  <a:schemeClr val="bg1"/>
                </a:solidFill>
              </a:rPr>
              <a:t>Les utilisateurs (étudiants, chercheurs, professionnels) doivent pouvoir saisir rapidement le contenu clé sans lire ou écouter l'intégralité des documents parfois longs ou complexes</a:t>
            </a:r>
            <a:r>
              <a:rPr lang="fr-FR" sz="2400" dirty="0"/>
              <a:t>.</a:t>
            </a:r>
            <a:r>
              <a:rPr lang="en-US" sz="2400" dirty="0">
                <a:solidFill>
                  <a:srgbClr val="FFFFFF"/>
                </a:solidFill>
                <a:latin typeface="Poppins Light"/>
                <a:ea typeface="Poppins Light"/>
                <a:cs typeface="Poppins Light"/>
                <a:sym typeface="Poppins Light"/>
              </a:rPr>
              <a:t>.</a:t>
            </a:r>
          </a:p>
        </p:txBody>
      </p:sp>
      <p:sp>
        <p:nvSpPr>
          <p:cNvPr id="16" name="TextBox 8">
            <a:extLst>
              <a:ext uri="{FF2B5EF4-FFF2-40B4-BE49-F238E27FC236}">
                <a16:creationId xmlns:a16="http://schemas.microsoft.com/office/drawing/2014/main" id="{E35E658D-7072-4F09-9511-C3FB7994247A}"/>
              </a:ext>
            </a:extLst>
          </p:cNvPr>
          <p:cNvSpPr txBox="1"/>
          <p:nvPr/>
        </p:nvSpPr>
        <p:spPr>
          <a:xfrm>
            <a:off x="696992" y="5520093"/>
            <a:ext cx="4084768" cy="2681888"/>
          </a:xfrm>
          <a:prstGeom prst="rect">
            <a:avLst/>
          </a:prstGeom>
        </p:spPr>
        <p:txBody>
          <a:bodyPr wrap="square" lIns="0" tIns="0" rIns="0" bIns="0" rtlCol="0" anchor="t">
            <a:spAutoFit/>
          </a:bodyPr>
          <a:lstStyle/>
          <a:p>
            <a:pPr algn="l">
              <a:lnSpc>
                <a:spcPts val="2999"/>
              </a:lnSpc>
            </a:pPr>
            <a:r>
              <a:rPr lang="fr-FR" sz="2400" dirty="0">
                <a:solidFill>
                  <a:schemeClr val="bg1"/>
                </a:solidFill>
              </a:rPr>
              <a:t>Tous les secteurs professionnels font face à une surcharge d'information provenant de textes, rapports, transcriptions audio, podcasts, etc., rendant difficile l'extraction rapide de l'information essentielle.</a:t>
            </a:r>
            <a:endParaRPr lang="en-US" sz="2400" dirty="0">
              <a:solidFill>
                <a:schemeClr val="bg1"/>
              </a:solidFill>
              <a:latin typeface="Poppins Light"/>
              <a:ea typeface="Poppins Light"/>
              <a:cs typeface="Poppins Light"/>
              <a:sym typeface="Poppins Light"/>
            </a:endParaRPr>
          </a:p>
        </p:txBody>
      </p:sp>
      <p:sp>
        <p:nvSpPr>
          <p:cNvPr id="21" name="TextBox 11">
            <a:extLst>
              <a:ext uri="{FF2B5EF4-FFF2-40B4-BE49-F238E27FC236}">
                <a16:creationId xmlns:a16="http://schemas.microsoft.com/office/drawing/2014/main" id="{640CDAF1-DB84-4FDB-A5E5-B9A69CCF8889}"/>
              </a:ext>
            </a:extLst>
          </p:cNvPr>
          <p:cNvSpPr txBox="1"/>
          <p:nvPr/>
        </p:nvSpPr>
        <p:spPr>
          <a:xfrm>
            <a:off x="11305857" y="4672240"/>
            <a:ext cx="5257912" cy="545480"/>
          </a:xfrm>
          <a:prstGeom prst="rect">
            <a:avLst/>
          </a:prstGeom>
        </p:spPr>
        <p:txBody>
          <a:bodyPr lIns="50800" tIns="50800" rIns="50800" bIns="50800" rtlCol="0" anchor="ctr"/>
          <a:lstStyle/>
          <a:p>
            <a:pPr marL="0" lvl="1" algn="ctr">
              <a:lnSpc>
                <a:spcPts val="3706"/>
              </a:lnSpc>
              <a:spcBef>
                <a:spcPct val="0"/>
              </a:spcBef>
            </a:pPr>
            <a:r>
              <a:rPr lang="fr-FR" sz="3200" b="1" dirty="0">
                <a:solidFill>
                  <a:schemeClr val="bg1"/>
                </a:solidFill>
              </a:rPr>
              <a:t>Qualité variable des résumés</a:t>
            </a:r>
          </a:p>
          <a:p>
            <a:pPr marL="0" lvl="1" indent="0" algn="ctr">
              <a:lnSpc>
                <a:spcPts val="3706"/>
              </a:lnSpc>
              <a:spcBef>
                <a:spcPct val="0"/>
              </a:spcBef>
            </a:pPr>
            <a:endParaRPr lang="en-US" sz="2288" dirty="0">
              <a:solidFill>
                <a:srgbClr val="FFFFFF"/>
              </a:solidFill>
              <a:latin typeface="Poppins Light"/>
              <a:ea typeface="Poppins Light"/>
              <a:cs typeface="Poppins Light"/>
              <a:sym typeface="Poppins Light"/>
            </a:endParaRPr>
          </a:p>
        </p:txBody>
      </p:sp>
      <p:sp>
        <p:nvSpPr>
          <p:cNvPr id="24" name="Google Shape;360;p45">
            <a:extLst>
              <a:ext uri="{FF2B5EF4-FFF2-40B4-BE49-F238E27FC236}">
                <a16:creationId xmlns:a16="http://schemas.microsoft.com/office/drawing/2014/main" id="{DBFC7C77-12EC-41ED-8E75-F61D99D0E932}"/>
              </a:ext>
            </a:extLst>
          </p:cNvPr>
          <p:cNvSpPr txBox="1">
            <a:spLocks/>
          </p:cNvSpPr>
          <p:nvPr/>
        </p:nvSpPr>
        <p:spPr>
          <a:xfrm>
            <a:off x="526797" y="4582231"/>
            <a:ext cx="4613769" cy="1060185"/>
          </a:xfrm>
          <a:prstGeom prst="rect">
            <a:avLst/>
          </a:prstGeom>
        </p:spPr>
        <p:txBody>
          <a:bodyPr spcFirstLastPara="1" wrap="square" lIns="91425" tIns="91425" rIns="91425" bIns="91425"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fr-FR" b="1" dirty="0">
                <a:solidFill>
                  <a:schemeClr val="bg1"/>
                </a:solidFill>
              </a:rPr>
              <a:t>Explosion documentaire </a:t>
            </a:r>
            <a:endParaRPr lang="en-US" b="1" dirty="0">
              <a:solidFill>
                <a:schemeClr val="bg1"/>
              </a:solidFill>
              <a:latin typeface="Poppins Light"/>
              <a:ea typeface="Poppins Light"/>
              <a:cs typeface="Poppins Light"/>
              <a:sym typeface="Poppins Light"/>
            </a:endParaRPr>
          </a:p>
          <a:p>
            <a:pPr marL="0" indent="0">
              <a:spcBef>
                <a:spcPts val="0"/>
              </a:spcBef>
              <a:buFont typeface="Arial" pitchFamily="34" charset="0"/>
              <a:buNone/>
            </a:pPr>
            <a:endParaRPr lang="fr-FR" dirty="0"/>
          </a:p>
        </p:txBody>
      </p:sp>
      <p:sp>
        <p:nvSpPr>
          <p:cNvPr id="25" name="Google Shape;361;p45">
            <a:extLst>
              <a:ext uri="{FF2B5EF4-FFF2-40B4-BE49-F238E27FC236}">
                <a16:creationId xmlns:a16="http://schemas.microsoft.com/office/drawing/2014/main" id="{86C135BA-AB35-4EB1-A874-882F30F8ECE8}"/>
              </a:ext>
            </a:extLst>
          </p:cNvPr>
          <p:cNvSpPr txBox="1">
            <a:spLocks/>
          </p:cNvSpPr>
          <p:nvPr/>
        </p:nvSpPr>
        <p:spPr>
          <a:xfrm>
            <a:off x="5744871" y="4465614"/>
            <a:ext cx="2887638" cy="1176802"/>
          </a:xfrm>
          <a:prstGeom prst="rect">
            <a:avLst/>
          </a:prstGeom>
        </p:spPr>
        <p:txBody>
          <a:bodyPr spcFirstLastPara="1" wrap="square" lIns="91425" tIns="91425" rIns="91425" bIns="91425"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fr-FR" sz="3200" b="1" dirty="0">
                <a:solidFill>
                  <a:schemeClr val="bg1"/>
                </a:solidFill>
              </a:rPr>
              <a:t>Temps limité</a:t>
            </a:r>
            <a:endParaRPr lang="en-US" sz="3200" b="1" dirty="0">
              <a:solidFill>
                <a:schemeClr val="bg1"/>
              </a:solidFill>
              <a:latin typeface="Poppins Light"/>
              <a:ea typeface="Poppins Light"/>
              <a:cs typeface="Poppins Light"/>
              <a:sym typeface="Poppins Light"/>
            </a:endParaRPr>
          </a:p>
          <a:p>
            <a:pPr marL="0" indent="0">
              <a:spcBef>
                <a:spcPts val="0"/>
              </a:spcBef>
              <a:buFont typeface="Arial" pitchFamily="34" charset="0"/>
              <a:buNone/>
            </a:pPr>
            <a:endParaRPr lang="fr-FR" dirty="0"/>
          </a:p>
        </p:txBody>
      </p:sp>
      <p:sp>
        <p:nvSpPr>
          <p:cNvPr id="33" name="Google Shape;369;p45">
            <a:extLst>
              <a:ext uri="{FF2B5EF4-FFF2-40B4-BE49-F238E27FC236}">
                <a16:creationId xmlns:a16="http://schemas.microsoft.com/office/drawing/2014/main" id="{CA09F6E7-0308-47E8-BFC7-BC7820C4E76A}"/>
              </a:ext>
            </a:extLst>
          </p:cNvPr>
          <p:cNvSpPr/>
          <p:nvPr/>
        </p:nvSpPr>
        <p:spPr>
          <a:xfrm flipH="1">
            <a:off x="12268200" y="2508250"/>
            <a:ext cx="1433155" cy="11768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370;p45">
            <a:extLst>
              <a:ext uri="{FF2B5EF4-FFF2-40B4-BE49-F238E27FC236}">
                <a16:creationId xmlns:a16="http://schemas.microsoft.com/office/drawing/2014/main" id="{EB4FB8A7-D8C3-40AD-A358-585D84EAB27C}"/>
              </a:ext>
            </a:extLst>
          </p:cNvPr>
          <p:cNvCxnSpPr>
            <a:cxnSpLocks/>
          </p:cNvCxnSpPr>
          <p:nvPr/>
        </p:nvCxnSpPr>
        <p:spPr>
          <a:xfrm flipV="1">
            <a:off x="6438476" y="4135093"/>
            <a:ext cx="1067224" cy="16464"/>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5" name="Google Shape;371;p45">
            <a:extLst>
              <a:ext uri="{FF2B5EF4-FFF2-40B4-BE49-F238E27FC236}">
                <a16:creationId xmlns:a16="http://schemas.microsoft.com/office/drawing/2014/main" id="{909A7764-31FC-4D10-A10C-6F5A94EDD28A}"/>
              </a:ext>
            </a:extLst>
          </p:cNvPr>
          <p:cNvCxnSpPr/>
          <p:nvPr/>
        </p:nvCxnSpPr>
        <p:spPr>
          <a:xfrm>
            <a:off x="12268200" y="4153051"/>
            <a:ext cx="544500" cy="0"/>
          </a:xfrm>
          <a:prstGeom prst="straightConnector1">
            <a:avLst/>
          </a:prstGeom>
          <a:noFill/>
          <a:ln w="28575" cap="flat" cmpd="sng">
            <a:solidFill>
              <a:schemeClr val="dk2"/>
            </a:solidFill>
            <a:prstDash val="solid"/>
            <a:round/>
            <a:headEnd type="none" w="med" len="med"/>
            <a:tailEnd type="none" w="med" len="med"/>
          </a:ln>
        </p:spPr>
      </p:cxnSp>
      <p:cxnSp>
        <p:nvCxnSpPr>
          <p:cNvPr id="36" name="Google Shape;373;p45">
            <a:extLst>
              <a:ext uri="{FF2B5EF4-FFF2-40B4-BE49-F238E27FC236}">
                <a16:creationId xmlns:a16="http://schemas.microsoft.com/office/drawing/2014/main" id="{811CDB36-03CC-47C6-B74D-1B60533DF0EB}"/>
              </a:ext>
            </a:extLst>
          </p:cNvPr>
          <p:cNvCxnSpPr>
            <a:cxnSpLocks/>
          </p:cNvCxnSpPr>
          <p:nvPr/>
        </p:nvCxnSpPr>
        <p:spPr>
          <a:xfrm flipV="1">
            <a:off x="1554011" y="4021383"/>
            <a:ext cx="1185365" cy="1"/>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0" name="Google Shape;370;p45">
            <a:extLst>
              <a:ext uri="{FF2B5EF4-FFF2-40B4-BE49-F238E27FC236}">
                <a16:creationId xmlns:a16="http://schemas.microsoft.com/office/drawing/2014/main" id="{3F414F8D-B48F-48EB-A9D0-D3BE524397E6}"/>
              </a:ext>
            </a:extLst>
          </p:cNvPr>
          <p:cNvCxnSpPr>
            <a:cxnSpLocks/>
          </p:cNvCxnSpPr>
          <p:nvPr/>
        </p:nvCxnSpPr>
        <p:spPr>
          <a:xfrm>
            <a:off x="12812700" y="4124884"/>
            <a:ext cx="1122113" cy="0"/>
          </a:xfrm>
          <a:prstGeom prst="straightConnector1">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47" name="Image 46">
            <a:extLst>
              <a:ext uri="{FF2B5EF4-FFF2-40B4-BE49-F238E27FC236}">
                <a16:creationId xmlns:a16="http://schemas.microsoft.com/office/drawing/2014/main" id="{155F3AD0-511C-44B3-847B-41F25FABF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4011" y="2705100"/>
            <a:ext cx="1741975" cy="1176802"/>
          </a:xfrm>
          <a:prstGeom prst="rect">
            <a:avLst/>
          </a:prstGeom>
        </p:spPr>
      </p:pic>
      <p:pic>
        <p:nvPicPr>
          <p:cNvPr id="48" name="Picture 49" descr="A fireball with a clock in the center&#10;&#10;Description automatically generated">
            <a:extLst>
              <a:ext uri="{FF2B5EF4-FFF2-40B4-BE49-F238E27FC236}">
                <a16:creationId xmlns:a16="http://schemas.microsoft.com/office/drawing/2014/main" id="{A8303693-EAF3-4590-870E-3237B2DFE5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6202" y="2654766"/>
            <a:ext cx="1218895" cy="1218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ppt_x"/>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1" grpId="0"/>
      <p:bldP spid="24" grpId="0"/>
      <p:bldP spid="25" grpId="0"/>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815742" y="679034"/>
            <a:ext cx="11146317" cy="1012137"/>
          </a:xfrm>
          <a:prstGeom prst="rect">
            <a:avLst/>
          </a:prstGeom>
        </p:spPr>
        <p:txBody>
          <a:bodyPr wrap="square" lIns="0" tIns="0" rIns="0" bIns="0" rtlCol="0" anchor="t">
            <a:spAutoFit/>
          </a:bodyPr>
          <a:lstStyle/>
          <a:p>
            <a:pPr marL="0" lvl="0" indent="0" algn="just">
              <a:lnSpc>
                <a:spcPts val="8235"/>
              </a:lnSpc>
              <a:spcBef>
                <a:spcPct val="0"/>
              </a:spcBef>
            </a:pPr>
            <a:r>
              <a:rPr lang="fr-FR" sz="6600" b="1" dirty="0">
                <a:solidFill>
                  <a:schemeClr val="bg1"/>
                </a:solidFill>
                <a:latin typeface="+mj-lt"/>
              </a:rPr>
              <a:t>Solution proposée</a:t>
            </a:r>
            <a:endParaRPr lang="en-US" sz="6600" b="1" dirty="0">
              <a:solidFill>
                <a:schemeClr val="bg1"/>
              </a:solidFill>
              <a:latin typeface="+mj-lt"/>
              <a:ea typeface="Computer Says No"/>
              <a:cs typeface="Computer Says No"/>
              <a:sym typeface="Computer Says No"/>
            </a:endParaRPr>
          </a:p>
        </p:txBody>
      </p:sp>
      <p:sp>
        <p:nvSpPr>
          <p:cNvPr id="14" name="ZoneTexte 13">
            <a:extLst>
              <a:ext uri="{FF2B5EF4-FFF2-40B4-BE49-F238E27FC236}">
                <a16:creationId xmlns:a16="http://schemas.microsoft.com/office/drawing/2014/main" id="{736B1A36-DFE8-4C71-AFE0-7EBEA60820AD}"/>
              </a:ext>
            </a:extLst>
          </p:cNvPr>
          <p:cNvSpPr txBox="1"/>
          <p:nvPr/>
        </p:nvSpPr>
        <p:spPr>
          <a:xfrm>
            <a:off x="848736" y="2001047"/>
            <a:ext cx="9624855" cy="584775"/>
          </a:xfrm>
          <a:prstGeom prst="rect">
            <a:avLst/>
          </a:prstGeom>
          <a:noFill/>
        </p:spPr>
        <p:txBody>
          <a:bodyPr wrap="square">
            <a:spAutoFit/>
          </a:bodyPr>
          <a:lstStyle/>
          <a:p>
            <a:r>
              <a:rPr lang="fr-FR" sz="3200" b="1" dirty="0">
                <a:solidFill>
                  <a:schemeClr val="bg1"/>
                </a:solidFill>
              </a:rPr>
              <a:t>Un générateur de résumés intelligent et multilingue</a:t>
            </a:r>
          </a:p>
        </p:txBody>
      </p:sp>
      <p:sp>
        <p:nvSpPr>
          <p:cNvPr id="15" name="Rectangle : coins arrondis 16">
            <a:extLst>
              <a:ext uri="{FF2B5EF4-FFF2-40B4-BE49-F238E27FC236}">
                <a16:creationId xmlns:a16="http://schemas.microsoft.com/office/drawing/2014/main" id="{ACB2B095-908A-42B7-AFA2-2228EA7F8412}"/>
              </a:ext>
            </a:extLst>
          </p:cNvPr>
          <p:cNvSpPr/>
          <p:nvPr/>
        </p:nvSpPr>
        <p:spPr>
          <a:xfrm>
            <a:off x="609600" y="2800978"/>
            <a:ext cx="15337738" cy="7143122"/>
          </a:xfrm>
          <a:prstGeom prst="roundRect">
            <a:avLst/>
          </a:prstGeom>
          <a:blipFill>
            <a:blip r:embed="rId3"/>
            <a:tile tx="0" ty="0" sx="100000" sy="100000" flip="none" algn="tl"/>
          </a:bli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nvGrpSpPr>
          <p:cNvPr id="16" name="Group 4">
            <a:extLst>
              <a:ext uri="{FF2B5EF4-FFF2-40B4-BE49-F238E27FC236}">
                <a16:creationId xmlns:a16="http://schemas.microsoft.com/office/drawing/2014/main" id="{7EB1031E-5DBF-4588-BE80-44F04460654F}"/>
              </a:ext>
            </a:extLst>
          </p:cNvPr>
          <p:cNvGrpSpPr/>
          <p:nvPr/>
        </p:nvGrpSpPr>
        <p:grpSpPr>
          <a:xfrm>
            <a:off x="10065279" y="2966689"/>
            <a:ext cx="504766" cy="502056"/>
            <a:chOff x="0" y="0"/>
            <a:chExt cx="812800" cy="812800"/>
          </a:xfrm>
        </p:grpSpPr>
        <p:sp>
          <p:nvSpPr>
            <p:cNvPr id="17" name="Freeform 5">
              <a:extLst>
                <a:ext uri="{FF2B5EF4-FFF2-40B4-BE49-F238E27FC236}">
                  <a16:creationId xmlns:a16="http://schemas.microsoft.com/office/drawing/2014/main" id="{04B23CBB-8340-4D8F-9B55-6CA1B1E6ADB8}"/>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4B7CEB"/>
            </a:solidFill>
          </p:spPr>
        </p:sp>
        <p:sp>
          <p:nvSpPr>
            <p:cNvPr id="18" name="TextBox 6">
              <a:extLst>
                <a:ext uri="{FF2B5EF4-FFF2-40B4-BE49-F238E27FC236}">
                  <a16:creationId xmlns:a16="http://schemas.microsoft.com/office/drawing/2014/main" id="{7B404791-80D4-4595-B3D1-1C78979C0E4F}"/>
                </a:ext>
              </a:extLst>
            </p:cNvPr>
            <p:cNvSpPr txBox="1"/>
            <p:nvPr/>
          </p:nvSpPr>
          <p:spPr>
            <a:xfrm>
              <a:off x="127000" y="146050"/>
              <a:ext cx="558800" cy="539750"/>
            </a:xfrm>
            <a:prstGeom prst="rect">
              <a:avLst/>
            </a:prstGeom>
          </p:spPr>
          <p:txBody>
            <a:bodyPr lIns="50800" tIns="50800" rIns="50800" bIns="50800" rtlCol="0" anchor="ctr"/>
            <a:lstStyle/>
            <a:p>
              <a:pPr algn="ctr">
                <a:lnSpc>
                  <a:spcPts val="2266"/>
                </a:lnSpc>
              </a:pPr>
              <a:endParaRPr/>
            </a:p>
          </p:txBody>
        </p:sp>
      </p:grpSp>
      <p:sp>
        <p:nvSpPr>
          <p:cNvPr id="19" name="ZoneTexte 12">
            <a:extLst>
              <a:ext uri="{FF2B5EF4-FFF2-40B4-BE49-F238E27FC236}">
                <a16:creationId xmlns:a16="http://schemas.microsoft.com/office/drawing/2014/main" id="{BB2DA07C-3C04-4865-85C0-1FFCF5171FE8}"/>
              </a:ext>
            </a:extLst>
          </p:cNvPr>
          <p:cNvSpPr txBox="1"/>
          <p:nvPr/>
        </p:nvSpPr>
        <p:spPr>
          <a:xfrm>
            <a:off x="1455874" y="6372539"/>
            <a:ext cx="3778769" cy="3139321"/>
          </a:xfrm>
          <a:prstGeom prst="rect">
            <a:avLst/>
          </a:prstGeom>
          <a:solidFill>
            <a:schemeClr val="tx2">
              <a:lumMod val="25000"/>
              <a:lumOff val="75000"/>
            </a:schemeClr>
          </a:solidFill>
        </p:spPr>
        <p:txBody>
          <a:bodyPr wrap="square" rtlCol="0">
            <a:spAutoFit/>
          </a:bodyPr>
          <a:lstStyle/>
          <a:p>
            <a:endParaRPr lang="en-US" dirty="0"/>
          </a:p>
          <a:p>
            <a:pPr marL="285750" indent="-285750">
              <a:buFont typeface="Wingdings" panose="05000000000000000000" pitchFamily="2" charset="2"/>
              <a:buChar char="Ø"/>
            </a:pPr>
            <a:r>
              <a:rPr lang="fr-FR" dirty="0"/>
              <a:t>Interface tout-en-un, simple d’utilisation, pour tous types de documents (texte, PDF, audio)</a:t>
            </a:r>
          </a:p>
          <a:p>
            <a:endParaRPr lang="fr-FR" dirty="0"/>
          </a:p>
          <a:p>
            <a:pPr marL="285750" indent="-285750">
              <a:buFont typeface="Wingdings" panose="05000000000000000000" pitchFamily="2" charset="2"/>
              <a:buChar char="Ø"/>
            </a:pPr>
            <a:r>
              <a:rPr lang="fr-FR" dirty="0"/>
              <a:t>Expérience utilisateur fluide, sans besoin de compétences techniques</a:t>
            </a:r>
          </a:p>
          <a:p>
            <a:endParaRPr lang="fr-FR" dirty="0"/>
          </a:p>
          <a:p>
            <a:pPr marL="285750" indent="-285750">
              <a:buFont typeface="Wingdings" panose="05000000000000000000" pitchFamily="2" charset="2"/>
              <a:buChar char="Ø"/>
            </a:pPr>
            <a:r>
              <a:rPr lang="fr-FR" dirty="0"/>
              <a:t>Visualisation directe des contenus et des résultats</a:t>
            </a:r>
          </a:p>
          <a:p>
            <a:endParaRPr lang="en-US" dirty="0"/>
          </a:p>
        </p:txBody>
      </p:sp>
      <p:sp>
        <p:nvSpPr>
          <p:cNvPr id="20" name="ZoneTexte 12">
            <a:extLst>
              <a:ext uri="{FF2B5EF4-FFF2-40B4-BE49-F238E27FC236}">
                <a16:creationId xmlns:a16="http://schemas.microsoft.com/office/drawing/2014/main" id="{47B849BE-46E6-4E3D-9F49-341D204B9565}"/>
              </a:ext>
            </a:extLst>
          </p:cNvPr>
          <p:cNvSpPr txBox="1"/>
          <p:nvPr/>
        </p:nvSpPr>
        <p:spPr>
          <a:xfrm>
            <a:off x="5991970" y="6174761"/>
            <a:ext cx="3749756" cy="3416320"/>
          </a:xfrm>
          <a:prstGeom prst="rect">
            <a:avLst/>
          </a:prstGeom>
          <a:solidFill>
            <a:schemeClr val="tx2">
              <a:lumMod val="25000"/>
              <a:lumOff val="75000"/>
            </a:schemeClr>
          </a:solidFill>
        </p:spPr>
        <p:txBody>
          <a:bodyPr wrap="square" rtlCol="0">
            <a:spAutoFit/>
          </a:bodyPr>
          <a:lstStyle/>
          <a:p>
            <a:endParaRPr lang="en-US" dirty="0"/>
          </a:p>
          <a:p>
            <a:pPr marL="285750" indent="-285750">
              <a:buFont typeface="Wingdings" panose="05000000000000000000" pitchFamily="2" charset="2"/>
              <a:buChar char="Ø"/>
            </a:pPr>
            <a:r>
              <a:rPr lang="fr-FR" dirty="0"/>
              <a:t>Support du français, de l’anglais, de l’arabe, et d'autres langues.</a:t>
            </a:r>
          </a:p>
          <a:p>
            <a:endParaRPr lang="fr-FR" dirty="0"/>
          </a:p>
          <a:p>
            <a:pPr marL="285750" indent="-285750">
              <a:buFont typeface="Wingdings" panose="05000000000000000000" pitchFamily="2" charset="2"/>
              <a:buChar char="Ø"/>
            </a:pPr>
            <a:r>
              <a:rPr lang="fr-FR" dirty="0"/>
              <a:t>Détection automatique de la langue et adaptation du résumé.</a:t>
            </a:r>
          </a:p>
          <a:p>
            <a:endParaRPr lang="fr-FR" dirty="0"/>
          </a:p>
          <a:p>
            <a:pPr marL="285750" indent="-285750">
              <a:buFont typeface="Wingdings" panose="05000000000000000000" pitchFamily="2" charset="2"/>
              <a:buChar char="Ø"/>
            </a:pPr>
            <a:r>
              <a:rPr lang="fr-FR" dirty="0"/>
              <a:t>Respect des spécificités linguistiques grâce à l’usage de modèles adaptés</a:t>
            </a:r>
          </a:p>
          <a:p>
            <a:pPr marL="285750" indent="-285750">
              <a:buFont typeface="Wingdings" panose="05000000000000000000" pitchFamily="2" charset="2"/>
              <a:buChar char="Ø"/>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285750" indent="-285750">
              <a:buFont typeface="Wingdings" panose="05000000000000000000" pitchFamily="2" charset="2"/>
              <a:buChar char="Ø"/>
            </a:pPr>
            <a:endParaRPr lang="fr-FR" altLang="fr-FR" dirty="0">
              <a:latin typeface="Arial" panose="020B0604020202020204" pitchFamily="34" charset="0"/>
            </a:endParaRPr>
          </a:p>
        </p:txBody>
      </p:sp>
      <p:sp>
        <p:nvSpPr>
          <p:cNvPr id="21" name="ZoneTexte 15">
            <a:extLst>
              <a:ext uri="{FF2B5EF4-FFF2-40B4-BE49-F238E27FC236}">
                <a16:creationId xmlns:a16="http://schemas.microsoft.com/office/drawing/2014/main" id="{94C38BB4-AA12-4B83-AF11-59B3C9CE8409}"/>
              </a:ext>
            </a:extLst>
          </p:cNvPr>
          <p:cNvSpPr txBox="1"/>
          <p:nvPr/>
        </p:nvSpPr>
        <p:spPr>
          <a:xfrm>
            <a:off x="1465941" y="3072111"/>
            <a:ext cx="3429550" cy="830997"/>
          </a:xfrm>
          <a:prstGeom prst="rect">
            <a:avLst/>
          </a:prstGeom>
          <a:noFill/>
        </p:spPr>
        <p:txBody>
          <a:bodyPr wrap="square" rtlCol="0">
            <a:spAutoFit/>
          </a:bodyPr>
          <a:lstStyle/>
          <a:p>
            <a:pPr algn="ctr"/>
            <a:r>
              <a:rPr lang="fr-FR" altLang="fr-FR" sz="2400" b="1" dirty="0">
                <a:solidFill>
                  <a:schemeClr val="accent1">
                    <a:lumMod val="75000"/>
                  </a:schemeClr>
                </a:solidFill>
                <a:latin typeface="Arial" panose="020B0604020202020204" pitchFamily="34" charset="0"/>
              </a:rPr>
              <a:t> </a:t>
            </a:r>
            <a:r>
              <a:rPr lang="fr-FR" sz="2400" b="1" dirty="0">
                <a:solidFill>
                  <a:schemeClr val="bg1"/>
                </a:solidFill>
              </a:rPr>
              <a:t>Application intelligente et accessible</a:t>
            </a:r>
            <a:endParaRPr kumimoji="0" lang="fr-FR" altLang="fr-FR" sz="2400" b="1" i="0" u="none" strike="noStrike" cap="none" normalizeH="0" baseline="0" dirty="0">
              <a:ln>
                <a:noFill/>
              </a:ln>
              <a:solidFill>
                <a:schemeClr val="bg1"/>
              </a:solidFill>
              <a:effectLst/>
              <a:latin typeface="Arial" panose="020B0604020202020204" pitchFamily="34" charset="0"/>
            </a:endParaRPr>
          </a:p>
        </p:txBody>
      </p:sp>
      <p:sp>
        <p:nvSpPr>
          <p:cNvPr id="22" name="ZoneTexte 15">
            <a:extLst>
              <a:ext uri="{FF2B5EF4-FFF2-40B4-BE49-F238E27FC236}">
                <a16:creationId xmlns:a16="http://schemas.microsoft.com/office/drawing/2014/main" id="{730F7A53-A702-4913-AAF2-DF05A9AD38EE}"/>
              </a:ext>
            </a:extLst>
          </p:cNvPr>
          <p:cNvSpPr txBox="1"/>
          <p:nvPr/>
        </p:nvSpPr>
        <p:spPr>
          <a:xfrm>
            <a:off x="6497082" y="2964670"/>
            <a:ext cx="3053184" cy="830997"/>
          </a:xfrm>
          <a:prstGeom prst="rect">
            <a:avLst/>
          </a:prstGeom>
          <a:noFill/>
        </p:spPr>
        <p:txBody>
          <a:bodyPr wrap="square" rtlCol="0">
            <a:spAutoFit/>
          </a:bodyPr>
          <a:lstStyle/>
          <a:p>
            <a:r>
              <a:rPr lang="fr-FR" sz="2400" b="1" dirty="0">
                <a:solidFill>
                  <a:schemeClr val="bg1"/>
                </a:solidFill>
              </a:rPr>
              <a:t>Synthèse multilingue optimisée</a:t>
            </a:r>
            <a:endParaRPr kumimoji="0" lang="fr-FR" altLang="fr-FR" sz="2400" b="1" i="0" u="none" strike="noStrike" cap="none" normalizeH="0" baseline="0" dirty="0">
              <a:ln>
                <a:noFill/>
              </a:ln>
              <a:solidFill>
                <a:schemeClr val="bg1"/>
              </a:solidFill>
              <a:effectLst/>
              <a:latin typeface="Arial" panose="020B0604020202020204" pitchFamily="34" charset="0"/>
            </a:endParaRPr>
          </a:p>
        </p:txBody>
      </p:sp>
      <p:sp>
        <p:nvSpPr>
          <p:cNvPr id="23" name="ZoneTexte 15">
            <a:extLst>
              <a:ext uri="{FF2B5EF4-FFF2-40B4-BE49-F238E27FC236}">
                <a16:creationId xmlns:a16="http://schemas.microsoft.com/office/drawing/2014/main" id="{C4504BCF-D06D-4E3F-ACD5-C8B479A60494}"/>
              </a:ext>
            </a:extLst>
          </p:cNvPr>
          <p:cNvSpPr txBox="1"/>
          <p:nvPr/>
        </p:nvSpPr>
        <p:spPr>
          <a:xfrm>
            <a:off x="10599357" y="2946234"/>
            <a:ext cx="3748544" cy="830997"/>
          </a:xfrm>
          <a:prstGeom prst="rect">
            <a:avLst/>
          </a:prstGeom>
          <a:noFill/>
        </p:spPr>
        <p:txBody>
          <a:bodyPr wrap="square" rtlCol="0">
            <a:spAutoFit/>
          </a:bodyPr>
          <a:lstStyle/>
          <a:p>
            <a:r>
              <a:rPr lang="fr-FR" sz="2400" b="1" dirty="0">
                <a:solidFill>
                  <a:schemeClr val="bg1"/>
                </a:solidFill>
              </a:rPr>
              <a:t>Modèles fine-</a:t>
            </a:r>
            <a:r>
              <a:rPr lang="fr-FR" sz="2400" b="1" dirty="0" err="1">
                <a:solidFill>
                  <a:schemeClr val="bg1"/>
                </a:solidFill>
              </a:rPr>
              <a:t>tunés</a:t>
            </a:r>
            <a:r>
              <a:rPr lang="fr-FR" sz="2400" b="1" dirty="0">
                <a:solidFill>
                  <a:schemeClr val="bg1"/>
                </a:solidFill>
              </a:rPr>
              <a:t> et personnalisables</a:t>
            </a:r>
            <a:r>
              <a:rPr lang="fr-FR" altLang="fr-FR" sz="2400" b="1" dirty="0">
                <a:solidFill>
                  <a:schemeClr val="bg1"/>
                </a:solidFill>
                <a:latin typeface="Arial" panose="020B0604020202020204" pitchFamily="34" charset="0"/>
              </a:rPr>
              <a:t> </a:t>
            </a:r>
            <a:endParaRPr kumimoji="0" lang="fr-FR" altLang="fr-FR" sz="2400" b="1" i="0" u="none" strike="noStrike" cap="none" normalizeH="0" baseline="0" dirty="0">
              <a:ln>
                <a:noFill/>
              </a:ln>
              <a:solidFill>
                <a:schemeClr val="bg1"/>
              </a:solidFill>
              <a:effectLst/>
              <a:latin typeface="Arial" panose="020B0604020202020204" pitchFamily="34" charset="0"/>
            </a:endParaRPr>
          </a:p>
        </p:txBody>
      </p:sp>
      <p:sp>
        <p:nvSpPr>
          <p:cNvPr id="24" name="ZoneTexte 12">
            <a:extLst>
              <a:ext uri="{FF2B5EF4-FFF2-40B4-BE49-F238E27FC236}">
                <a16:creationId xmlns:a16="http://schemas.microsoft.com/office/drawing/2014/main" id="{A2CD0C80-AD82-4588-9775-07341FEB2193}"/>
              </a:ext>
            </a:extLst>
          </p:cNvPr>
          <p:cNvSpPr txBox="1"/>
          <p:nvPr/>
        </p:nvSpPr>
        <p:spPr>
          <a:xfrm>
            <a:off x="10610771" y="6002206"/>
            <a:ext cx="3551322" cy="3693319"/>
          </a:xfrm>
          <a:prstGeom prst="rect">
            <a:avLst/>
          </a:prstGeom>
          <a:solidFill>
            <a:schemeClr val="tx2">
              <a:lumMod val="25000"/>
              <a:lumOff val="75000"/>
            </a:schemeClr>
          </a:solidFill>
        </p:spPr>
        <p:txBody>
          <a:bodyPr wrap="square" rtlCol="0">
            <a:spAutoFit/>
          </a:bodyPr>
          <a:lstStyle/>
          <a:p>
            <a:pPr marL="285750" indent="-285750">
              <a:buFont typeface="Wingdings" panose="05000000000000000000" pitchFamily="2" charset="2"/>
              <a:buChar char="Ø"/>
            </a:pPr>
            <a:r>
              <a:rPr lang="fr-FR" dirty="0"/>
              <a:t>Fine-tuning de modèles pré-entraînés pour une meilleure qualité de résumé.</a:t>
            </a:r>
          </a:p>
          <a:p>
            <a:endParaRPr lang="en-US" dirty="0"/>
          </a:p>
          <a:p>
            <a:pPr marL="285750" indent="-285750">
              <a:buFont typeface="Wingdings" panose="05000000000000000000" pitchFamily="2" charset="2"/>
              <a:buChar char="Ø"/>
            </a:pPr>
            <a:r>
              <a:rPr lang="fr-FR" dirty="0"/>
              <a:t>Options de personnalisation : longueur, style (standard ou structuré), horodatage audio.</a:t>
            </a:r>
          </a:p>
          <a:p>
            <a:endParaRPr lang="fr-FR" dirty="0"/>
          </a:p>
          <a:p>
            <a:pPr marL="285750" indent="-285750">
              <a:buFont typeface="Wingdings" panose="05000000000000000000" pitchFamily="2" charset="2"/>
              <a:buChar char="Ø"/>
            </a:pPr>
            <a:r>
              <a:rPr lang="fr-FR" dirty="0"/>
              <a:t>Traitement multimodal performant pour de longs documents ou fichiers complexes</a:t>
            </a:r>
            <a:endParaRPr kumimoji="0" lang="en-US" altLang="fr-FR" sz="1800" b="0" i="0" u="none" strike="noStrike" cap="none" normalizeH="0" baseline="0" dirty="0">
              <a:ln>
                <a:noFill/>
              </a:ln>
              <a:solidFill>
                <a:schemeClr val="tx1"/>
              </a:solidFill>
              <a:effectLst/>
              <a:latin typeface="Arial" panose="020B0604020202020204" pitchFamily="34" charset="0"/>
            </a:endParaRPr>
          </a:p>
          <a:p>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25" name="Group 4">
            <a:extLst>
              <a:ext uri="{FF2B5EF4-FFF2-40B4-BE49-F238E27FC236}">
                <a16:creationId xmlns:a16="http://schemas.microsoft.com/office/drawing/2014/main" id="{6E0D2EBF-D267-494F-A4CA-6C0B0AF703A4}"/>
              </a:ext>
            </a:extLst>
          </p:cNvPr>
          <p:cNvGrpSpPr/>
          <p:nvPr/>
        </p:nvGrpSpPr>
        <p:grpSpPr>
          <a:xfrm>
            <a:off x="5963004" y="3112327"/>
            <a:ext cx="504766" cy="502056"/>
            <a:chOff x="0" y="0"/>
            <a:chExt cx="812800" cy="812800"/>
          </a:xfrm>
        </p:grpSpPr>
        <p:sp>
          <p:nvSpPr>
            <p:cNvPr id="26" name="Freeform 5">
              <a:extLst>
                <a:ext uri="{FF2B5EF4-FFF2-40B4-BE49-F238E27FC236}">
                  <a16:creationId xmlns:a16="http://schemas.microsoft.com/office/drawing/2014/main" id="{AC38B595-5A6E-48B7-A8E5-44E67305862B}"/>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4B7CEB"/>
            </a:solidFill>
          </p:spPr>
        </p:sp>
        <p:sp>
          <p:nvSpPr>
            <p:cNvPr id="27" name="TextBox 6">
              <a:extLst>
                <a:ext uri="{FF2B5EF4-FFF2-40B4-BE49-F238E27FC236}">
                  <a16:creationId xmlns:a16="http://schemas.microsoft.com/office/drawing/2014/main" id="{2EE85A41-E071-4012-A583-9063CFB9D6CC}"/>
                </a:ext>
              </a:extLst>
            </p:cNvPr>
            <p:cNvSpPr txBox="1"/>
            <p:nvPr/>
          </p:nvSpPr>
          <p:spPr>
            <a:xfrm>
              <a:off x="127000" y="146050"/>
              <a:ext cx="558800" cy="539750"/>
            </a:xfrm>
            <a:prstGeom prst="rect">
              <a:avLst/>
            </a:prstGeom>
          </p:spPr>
          <p:txBody>
            <a:bodyPr lIns="50800" tIns="50800" rIns="50800" bIns="50800" rtlCol="0" anchor="ctr"/>
            <a:lstStyle/>
            <a:p>
              <a:pPr algn="ctr">
                <a:lnSpc>
                  <a:spcPts val="2266"/>
                </a:lnSpc>
              </a:pPr>
              <a:endParaRPr/>
            </a:p>
          </p:txBody>
        </p:sp>
      </p:grpSp>
      <p:grpSp>
        <p:nvGrpSpPr>
          <p:cNvPr id="31" name="Group 4">
            <a:extLst>
              <a:ext uri="{FF2B5EF4-FFF2-40B4-BE49-F238E27FC236}">
                <a16:creationId xmlns:a16="http://schemas.microsoft.com/office/drawing/2014/main" id="{83CFBB6B-20C1-45A3-B761-290F0DDC2C38}"/>
              </a:ext>
            </a:extLst>
          </p:cNvPr>
          <p:cNvGrpSpPr/>
          <p:nvPr/>
        </p:nvGrpSpPr>
        <p:grpSpPr>
          <a:xfrm>
            <a:off x="1198902" y="3112327"/>
            <a:ext cx="504766" cy="502056"/>
            <a:chOff x="0" y="0"/>
            <a:chExt cx="812800" cy="812800"/>
          </a:xfrm>
        </p:grpSpPr>
        <p:sp>
          <p:nvSpPr>
            <p:cNvPr id="32" name="Freeform 5">
              <a:extLst>
                <a:ext uri="{FF2B5EF4-FFF2-40B4-BE49-F238E27FC236}">
                  <a16:creationId xmlns:a16="http://schemas.microsoft.com/office/drawing/2014/main" id="{41B263B7-3038-4DDC-9ED5-94E2C39FA520}"/>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4B7CEB"/>
            </a:solidFill>
          </p:spPr>
        </p:sp>
        <p:sp>
          <p:nvSpPr>
            <p:cNvPr id="33" name="TextBox 6">
              <a:extLst>
                <a:ext uri="{FF2B5EF4-FFF2-40B4-BE49-F238E27FC236}">
                  <a16:creationId xmlns:a16="http://schemas.microsoft.com/office/drawing/2014/main" id="{B0BD767A-B869-449E-9744-32F3DB1A02C4}"/>
                </a:ext>
              </a:extLst>
            </p:cNvPr>
            <p:cNvSpPr txBox="1"/>
            <p:nvPr/>
          </p:nvSpPr>
          <p:spPr>
            <a:xfrm>
              <a:off x="127000" y="146050"/>
              <a:ext cx="558800" cy="539750"/>
            </a:xfrm>
            <a:prstGeom prst="rect">
              <a:avLst/>
            </a:prstGeom>
          </p:spPr>
          <p:txBody>
            <a:bodyPr lIns="50800" tIns="50800" rIns="50800" bIns="50800" rtlCol="0" anchor="ctr"/>
            <a:lstStyle/>
            <a:p>
              <a:pPr algn="ctr">
                <a:lnSpc>
                  <a:spcPts val="2266"/>
                </a:lnSpc>
              </a:pPr>
              <a:endParaRPr/>
            </a:p>
          </p:txBody>
        </p:sp>
      </p:grpSp>
      <p:pic>
        <p:nvPicPr>
          <p:cNvPr id="40" name="Image 39">
            <a:extLst>
              <a:ext uri="{FF2B5EF4-FFF2-40B4-BE49-F238E27FC236}">
                <a16:creationId xmlns:a16="http://schemas.microsoft.com/office/drawing/2014/main" id="{63CE642C-6230-4384-8647-4F4611290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285" y="4117701"/>
            <a:ext cx="3749756" cy="2207735"/>
          </a:xfrm>
          <a:prstGeom prst="rect">
            <a:avLst/>
          </a:prstGeom>
        </p:spPr>
      </p:pic>
      <p:pic>
        <p:nvPicPr>
          <p:cNvPr id="42" name="Image 41">
            <a:extLst>
              <a:ext uri="{FF2B5EF4-FFF2-40B4-BE49-F238E27FC236}">
                <a16:creationId xmlns:a16="http://schemas.microsoft.com/office/drawing/2014/main" id="{ECA21BED-6D58-4119-B1F8-5B7D400BF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0771" y="4018408"/>
            <a:ext cx="3551322" cy="2052213"/>
          </a:xfrm>
          <a:prstGeom prst="rect">
            <a:avLst/>
          </a:prstGeom>
        </p:spPr>
      </p:pic>
      <p:pic>
        <p:nvPicPr>
          <p:cNvPr id="44" name="Image 43">
            <a:extLst>
              <a:ext uri="{FF2B5EF4-FFF2-40B4-BE49-F238E27FC236}">
                <a16:creationId xmlns:a16="http://schemas.microsoft.com/office/drawing/2014/main" id="{2190B294-8BEB-40DF-8587-C6AC51B3F7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1970" y="4117701"/>
            <a:ext cx="3749756" cy="2052213"/>
          </a:xfrm>
          <a:prstGeom prst="rect">
            <a:avLst/>
          </a:prstGeom>
        </p:spPr>
      </p:pic>
    </p:spTree>
    <p:extLst>
      <p:ext uri="{BB962C8B-B14F-4D97-AF65-F5344CB8AC3E}">
        <p14:creationId xmlns:p14="http://schemas.microsoft.com/office/powerpoint/2010/main" val="44192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P spid="23"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838200" y="648452"/>
            <a:ext cx="8822989" cy="1012137"/>
          </a:xfrm>
          <a:prstGeom prst="rect">
            <a:avLst/>
          </a:prstGeom>
        </p:spPr>
        <p:txBody>
          <a:bodyPr wrap="square" lIns="0" tIns="0" rIns="0" bIns="0" rtlCol="0" anchor="t">
            <a:spAutoFit/>
          </a:bodyPr>
          <a:lstStyle/>
          <a:p>
            <a:pPr algn="just">
              <a:lnSpc>
                <a:spcPts val="8235"/>
              </a:lnSpc>
              <a:spcBef>
                <a:spcPct val="0"/>
              </a:spcBef>
            </a:pPr>
            <a:r>
              <a:rPr lang="fr-FR" sz="6600" b="1" dirty="0">
                <a:solidFill>
                  <a:schemeClr val="bg1">
                    <a:lumMod val="85000"/>
                  </a:schemeClr>
                </a:solidFill>
                <a:latin typeface="+mj-lt"/>
              </a:rPr>
              <a:t>Analyse des besoins</a:t>
            </a:r>
          </a:p>
        </p:txBody>
      </p:sp>
      <p:sp>
        <p:nvSpPr>
          <p:cNvPr id="14" name="ZoneTexte 13">
            <a:extLst>
              <a:ext uri="{FF2B5EF4-FFF2-40B4-BE49-F238E27FC236}">
                <a16:creationId xmlns:a16="http://schemas.microsoft.com/office/drawing/2014/main" id="{D76E73DF-A8C0-48E6-936E-B6ACE23BA411}"/>
              </a:ext>
            </a:extLst>
          </p:cNvPr>
          <p:cNvSpPr txBox="1"/>
          <p:nvPr/>
        </p:nvSpPr>
        <p:spPr>
          <a:xfrm>
            <a:off x="925792" y="1866900"/>
            <a:ext cx="11571007" cy="7848302"/>
          </a:xfrm>
          <a:prstGeom prst="rect">
            <a:avLst/>
          </a:prstGeom>
          <a:noFill/>
        </p:spPr>
        <p:txBody>
          <a:bodyPr wrap="square">
            <a:spAutoFit/>
          </a:bodyPr>
          <a:lstStyle/>
          <a:p>
            <a:r>
              <a:rPr lang="fr-FR" b="1" dirty="0"/>
              <a:t> </a:t>
            </a:r>
            <a:r>
              <a:rPr lang="fr-FR" sz="2400" dirty="0">
                <a:solidFill>
                  <a:schemeClr val="bg1"/>
                </a:solidFill>
              </a:rPr>
              <a:t>L’analyse des besoins a permis de cadrer le périmètre fonctionnel et technique du projet, en identifiant les attentes des utilisateurs, les contraintes techniques et les cas d’usage concrets.</a:t>
            </a:r>
          </a:p>
          <a:p>
            <a:endParaRPr lang="fr-FR" sz="2400" dirty="0"/>
          </a:p>
          <a:p>
            <a:r>
              <a:rPr lang="fr-FR" sz="2400" b="1" dirty="0"/>
              <a:t> </a:t>
            </a:r>
            <a:r>
              <a:rPr lang="fr-FR" sz="2400" b="1" dirty="0">
                <a:solidFill>
                  <a:schemeClr val="bg1">
                    <a:lumMod val="85000"/>
                  </a:schemeClr>
                </a:solidFill>
              </a:rPr>
              <a:t>Besoins fonctionnels</a:t>
            </a:r>
          </a:p>
          <a:p>
            <a:endParaRPr lang="fr-FR" sz="2400" b="1" dirty="0">
              <a:solidFill>
                <a:schemeClr val="bg1">
                  <a:lumMod val="85000"/>
                </a:schemeClr>
              </a:solidFill>
            </a:endParaRPr>
          </a:p>
          <a:p>
            <a:pPr marL="800100" lvl="1" indent="-342900">
              <a:buFont typeface="Wingdings" panose="05000000000000000000" pitchFamily="2" charset="2"/>
              <a:buChar char="ü"/>
            </a:pPr>
            <a:r>
              <a:rPr lang="fr-FR" sz="2400" dirty="0">
                <a:solidFill>
                  <a:schemeClr val="bg1"/>
                </a:solidFill>
              </a:rPr>
              <a:t>Générer automatiquement des résumés à partir de </a:t>
            </a:r>
            <a:r>
              <a:rPr lang="fr-FR" sz="2400" b="1" dirty="0">
                <a:solidFill>
                  <a:schemeClr val="bg1"/>
                </a:solidFill>
              </a:rPr>
              <a:t>contenus variés</a:t>
            </a:r>
            <a:r>
              <a:rPr lang="fr-FR" sz="2400" dirty="0">
                <a:solidFill>
                  <a:schemeClr val="bg1"/>
                </a:solidFill>
              </a:rPr>
              <a:t> : texte brut, documents PDF et fichiers audio.</a:t>
            </a:r>
          </a:p>
          <a:p>
            <a:pPr marL="800100" lvl="1" indent="-342900">
              <a:buFont typeface="Wingdings" panose="05000000000000000000" pitchFamily="2" charset="2"/>
              <a:buChar char="ü"/>
            </a:pPr>
            <a:r>
              <a:rPr lang="fr-FR" sz="2400" dirty="0">
                <a:solidFill>
                  <a:schemeClr val="bg1"/>
                </a:solidFill>
              </a:rPr>
              <a:t>Permettre la </a:t>
            </a:r>
            <a:r>
              <a:rPr lang="fr-FR" sz="2400" b="1" dirty="0">
                <a:solidFill>
                  <a:schemeClr val="bg1"/>
                </a:solidFill>
              </a:rPr>
              <a:t>détection automatique de la langue</a:t>
            </a:r>
            <a:r>
              <a:rPr lang="fr-FR" sz="2400" dirty="0">
                <a:solidFill>
                  <a:schemeClr val="bg1"/>
                </a:solidFill>
              </a:rPr>
              <a:t> du document.</a:t>
            </a:r>
          </a:p>
          <a:p>
            <a:pPr marL="800100" lvl="1" indent="-342900">
              <a:buFont typeface="Wingdings" panose="05000000000000000000" pitchFamily="2" charset="2"/>
              <a:buChar char="ü"/>
            </a:pPr>
            <a:r>
              <a:rPr lang="fr-FR" sz="2400" dirty="0">
                <a:solidFill>
                  <a:schemeClr val="bg1"/>
                </a:solidFill>
              </a:rPr>
              <a:t>Fournir des </a:t>
            </a:r>
            <a:r>
              <a:rPr lang="fr-FR" sz="2400" b="1" dirty="0">
                <a:solidFill>
                  <a:schemeClr val="bg1"/>
                </a:solidFill>
              </a:rPr>
              <a:t>résumés personnalisables</a:t>
            </a:r>
            <a:r>
              <a:rPr lang="fr-FR" sz="2400" dirty="0">
                <a:solidFill>
                  <a:schemeClr val="bg1"/>
                </a:solidFill>
              </a:rPr>
              <a:t> : choix de la longueur, structuration, affichage d’horodatages.</a:t>
            </a:r>
          </a:p>
          <a:p>
            <a:pPr marL="800100" lvl="1" indent="-342900">
              <a:buFont typeface="Wingdings" panose="05000000000000000000" pitchFamily="2" charset="2"/>
              <a:buChar char="ü"/>
            </a:pPr>
            <a:r>
              <a:rPr lang="fr-FR" sz="2400" dirty="0">
                <a:solidFill>
                  <a:schemeClr val="bg1"/>
                </a:solidFill>
              </a:rPr>
              <a:t>Afficher un </a:t>
            </a:r>
            <a:r>
              <a:rPr lang="fr-FR" sz="2400" b="1" dirty="0">
                <a:solidFill>
                  <a:schemeClr val="bg1"/>
                </a:solidFill>
              </a:rPr>
              <a:t>aperçu clair du contenu source</a:t>
            </a:r>
            <a:r>
              <a:rPr lang="fr-FR" sz="2400" dirty="0">
                <a:solidFill>
                  <a:schemeClr val="bg1"/>
                </a:solidFill>
              </a:rPr>
              <a:t> (PDF, audio, texte).</a:t>
            </a:r>
          </a:p>
          <a:p>
            <a:pPr marL="800100" lvl="1" indent="-342900">
              <a:buFont typeface="Wingdings" panose="05000000000000000000" pitchFamily="2" charset="2"/>
              <a:buChar char="ü"/>
            </a:pPr>
            <a:r>
              <a:rPr lang="fr-FR" sz="2400" dirty="0">
                <a:solidFill>
                  <a:schemeClr val="bg1"/>
                </a:solidFill>
              </a:rPr>
              <a:t>Donner la possibilité de </a:t>
            </a:r>
            <a:r>
              <a:rPr lang="fr-FR" sz="2400" b="1" dirty="0">
                <a:solidFill>
                  <a:schemeClr val="bg1"/>
                </a:solidFill>
              </a:rPr>
              <a:t>copier, exporter ou télécharger</a:t>
            </a:r>
            <a:r>
              <a:rPr lang="fr-FR" sz="2400" dirty="0">
                <a:solidFill>
                  <a:schemeClr val="bg1"/>
                </a:solidFill>
              </a:rPr>
              <a:t> le résumé.</a:t>
            </a:r>
          </a:p>
          <a:p>
            <a:pPr marL="800100" lvl="1" indent="-342900">
              <a:buFont typeface="Wingdings" panose="05000000000000000000" pitchFamily="2" charset="2"/>
              <a:buChar char="ü"/>
            </a:pPr>
            <a:r>
              <a:rPr lang="fr-FR" sz="2400" dirty="0">
                <a:solidFill>
                  <a:schemeClr val="bg1"/>
                </a:solidFill>
              </a:rPr>
              <a:t>Afficher des </a:t>
            </a:r>
            <a:r>
              <a:rPr lang="fr-FR" sz="2400" b="1" dirty="0">
                <a:solidFill>
                  <a:schemeClr val="bg1"/>
                </a:solidFill>
              </a:rPr>
              <a:t>statistiques informatives</a:t>
            </a:r>
            <a:r>
              <a:rPr lang="fr-FR" sz="2400" dirty="0">
                <a:solidFill>
                  <a:schemeClr val="bg1"/>
                </a:solidFill>
              </a:rPr>
              <a:t> sur le résumé (longueur, durée, mots, etc.).</a:t>
            </a:r>
          </a:p>
          <a:p>
            <a:pPr>
              <a:buFont typeface="Arial" panose="020B0604020202020204" pitchFamily="34" charset="0"/>
              <a:buChar char="•"/>
            </a:pPr>
            <a:endParaRPr lang="fr-FR" sz="2400" dirty="0"/>
          </a:p>
          <a:p>
            <a:r>
              <a:rPr lang="fr-FR" sz="2400" b="1" dirty="0"/>
              <a:t> </a:t>
            </a:r>
            <a:r>
              <a:rPr lang="fr-FR" sz="2400" b="1" dirty="0">
                <a:solidFill>
                  <a:schemeClr val="bg1">
                    <a:lumMod val="85000"/>
                  </a:schemeClr>
                </a:solidFill>
              </a:rPr>
              <a:t>Besoins non-fonctionnels</a:t>
            </a:r>
          </a:p>
          <a:p>
            <a:endParaRPr lang="fr-FR" sz="2400" b="1" dirty="0">
              <a:solidFill>
                <a:schemeClr val="bg1">
                  <a:lumMod val="85000"/>
                </a:schemeClr>
              </a:solidFill>
            </a:endParaRPr>
          </a:p>
          <a:p>
            <a:pPr marL="800100" lvl="1" indent="-342900">
              <a:buFont typeface="Wingdings" panose="05000000000000000000" pitchFamily="2" charset="2"/>
              <a:buChar char="ü"/>
            </a:pPr>
            <a:r>
              <a:rPr lang="fr-FR" sz="2400" b="1" dirty="0">
                <a:solidFill>
                  <a:schemeClr val="bg1"/>
                </a:solidFill>
              </a:rPr>
              <a:t>Performance</a:t>
            </a:r>
            <a:r>
              <a:rPr lang="fr-FR" sz="2400" dirty="0">
                <a:solidFill>
                  <a:schemeClr val="bg1"/>
                </a:solidFill>
              </a:rPr>
              <a:t> : génération du résumé en moins de 30 secondes.</a:t>
            </a:r>
          </a:p>
          <a:p>
            <a:pPr marL="800100" lvl="1" indent="-342900">
              <a:buFont typeface="Wingdings" panose="05000000000000000000" pitchFamily="2" charset="2"/>
              <a:buChar char="ü"/>
            </a:pPr>
            <a:r>
              <a:rPr lang="fr-FR" sz="2400" b="1" dirty="0">
                <a:solidFill>
                  <a:schemeClr val="bg1"/>
                </a:solidFill>
              </a:rPr>
              <a:t>Accessibilité</a:t>
            </a:r>
            <a:r>
              <a:rPr lang="fr-FR" sz="2400" dirty="0">
                <a:solidFill>
                  <a:schemeClr val="bg1"/>
                </a:solidFill>
              </a:rPr>
              <a:t> : interface simple et responsive utilisable par tous.</a:t>
            </a:r>
          </a:p>
          <a:p>
            <a:pPr marL="800100" lvl="1" indent="-342900">
              <a:buFont typeface="Wingdings" panose="05000000000000000000" pitchFamily="2" charset="2"/>
              <a:buChar char="ü"/>
            </a:pPr>
            <a:r>
              <a:rPr lang="fr-FR" sz="2400" b="1" dirty="0">
                <a:solidFill>
                  <a:schemeClr val="bg1"/>
                </a:solidFill>
              </a:rPr>
              <a:t>Multilingue</a:t>
            </a:r>
            <a:r>
              <a:rPr lang="fr-FR" sz="2400" dirty="0">
                <a:solidFill>
                  <a:schemeClr val="bg1"/>
                </a:solidFill>
              </a:rPr>
              <a:t> : support des langues principales (français, anglais, arabe).</a:t>
            </a:r>
          </a:p>
          <a:p>
            <a:pPr marL="800100" lvl="1" indent="-342900">
              <a:buFont typeface="Wingdings" panose="05000000000000000000" pitchFamily="2" charset="2"/>
              <a:buChar char="ü"/>
            </a:pPr>
            <a:r>
              <a:rPr lang="fr-FR" sz="2400" b="1" dirty="0">
                <a:solidFill>
                  <a:schemeClr val="bg1"/>
                </a:solidFill>
              </a:rPr>
              <a:t>Sécurité</a:t>
            </a:r>
            <a:r>
              <a:rPr lang="fr-FR" sz="2400" dirty="0">
                <a:solidFill>
                  <a:schemeClr val="bg1"/>
                </a:solidFill>
              </a:rPr>
              <a:t> : aucun stockage permanent des fichiers ou données utilisateur</a:t>
            </a:r>
            <a:r>
              <a:rPr lang="fr-FR" sz="2400" dirty="0"/>
              <a:t>.</a:t>
            </a:r>
          </a:p>
        </p:txBody>
      </p:sp>
    </p:spTree>
    <p:extLst>
      <p:ext uri="{BB962C8B-B14F-4D97-AF65-F5344CB8AC3E}">
        <p14:creationId xmlns:p14="http://schemas.microsoft.com/office/powerpoint/2010/main" val="383021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4"/>
            <a:stretch>
              <a:fillRect/>
            </a:stretch>
          </a:blipFill>
        </p:spPr>
      </p:sp>
      <p:sp>
        <p:nvSpPr>
          <p:cNvPr id="10" name="ZoneTexte 9">
            <a:extLst>
              <a:ext uri="{FF2B5EF4-FFF2-40B4-BE49-F238E27FC236}">
                <a16:creationId xmlns:a16="http://schemas.microsoft.com/office/drawing/2014/main" id="{9CEEF7D2-458B-4FEB-9E64-72FCBF3D4798}"/>
              </a:ext>
            </a:extLst>
          </p:cNvPr>
          <p:cNvSpPr txBox="1"/>
          <p:nvPr/>
        </p:nvSpPr>
        <p:spPr>
          <a:xfrm>
            <a:off x="2438400" y="364982"/>
            <a:ext cx="11277600" cy="1107996"/>
          </a:xfrm>
          <a:prstGeom prst="rect">
            <a:avLst/>
          </a:prstGeom>
          <a:noFill/>
        </p:spPr>
        <p:txBody>
          <a:bodyPr wrap="square">
            <a:spAutoFit/>
          </a:bodyPr>
          <a:lstStyle/>
          <a:p>
            <a:r>
              <a:rPr lang="fr-FR" sz="6600" b="1" dirty="0">
                <a:solidFill>
                  <a:schemeClr val="bg1"/>
                </a:solidFill>
                <a:latin typeface="+mj-lt"/>
              </a:rPr>
              <a:t>Diagramme de cas d’utilisation</a:t>
            </a:r>
          </a:p>
        </p:txBody>
      </p:sp>
      <p:pic>
        <p:nvPicPr>
          <p:cNvPr id="12" name="Image 11">
            <a:extLst>
              <a:ext uri="{FF2B5EF4-FFF2-40B4-BE49-F238E27FC236}">
                <a16:creationId xmlns:a16="http://schemas.microsoft.com/office/drawing/2014/main" id="{87E2D0B1-A9B1-481F-9DA6-D3E416341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295" y="1699792"/>
            <a:ext cx="8058904" cy="7259159"/>
          </a:xfrm>
          <a:prstGeom prst="rect">
            <a:avLst/>
          </a:prstGeom>
        </p:spPr>
      </p:pic>
      <p:pic>
        <p:nvPicPr>
          <p:cNvPr id="14" name="Image 13">
            <a:extLst>
              <a:ext uri="{FF2B5EF4-FFF2-40B4-BE49-F238E27FC236}">
                <a16:creationId xmlns:a16="http://schemas.microsoft.com/office/drawing/2014/main" id="{E45C3C05-9232-43F1-87D9-F64598ABA9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199" y="1699792"/>
            <a:ext cx="7010401" cy="7259159"/>
          </a:xfrm>
          <a:prstGeom prst="rect">
            <a:avLst/>
          </a:prstGeom>
        </p:spPr>
      </p:pic>
    </p:spTree>
    <p:extLst>
      <p:ext uri="{BB962C8B-B14F-4D97-AF65-F5344CB8AC3E}">
        <p14:creationId xmlns:p14="http://schemas.microsoft.com/office/powerpoint/2010/main" val="311183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4676305" y="-1956708"/>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694121" y="384327"/>
            <a:ext cx="10350231" cy="1012137"/>
          </a:xfrm>
          <a:prstGeom prst="rect">
            <a:avLst/>
          </a:prstGeom>
        </p:spPr>
        <p:txBody>
          <a:bodyPr wrap="square" lIns="0" tIns="0" rIns="0" bIns="0" rtlCol="0" anchor="t">
            <a:spAutoFit/>
          </a:bodyPr>
          <a:lstStyle/>
          <a:p>
            <a:pPr algn="just">
              <a:lnSpc>
                <a:spcPts val="8235"/>
              </a:lnSpc>
              <a:spcBef>
                <a:spcPct val="0"/>
              </a:spcBef>
            </a:pPr>
            <a:r>
              <a:rPr lang="fr-FR" sz="6600" b="1" dirty="0">
                <a:solidFill>
                  <a:schemeClr val="bg1"/>
                </a:solidFill>
                <a:latin typeface="+mj-lt"/>
              </a:rPr>
              <a:t>Conception de l’architecture</a:t>
            </a:r>
          </a:p>
        </p:txBody>
      </p:sp>
      <p:sp>
        <p:nvSpPr>
          <p:cNvPr id="5" name="Rectangle : coins arrondis 16">
            <a:extLst>
              <a:ext uri="{FF2B5EF4-FFF2-40B4-BE49-F238E27FC236}">
                <a16:creationId xmlns:a16="http://schemas.microsoft.com/office/drawing/2014/main" id="{656787EE-7DAD-4DB3-952B-0B2256197FC6}"/>
              </a:ext>
            </a:extLst>
          </p:cNvPr>
          <p:cNvSpPr/>
          <p:nvPr/>
        </p:nvSpPr>
        <p:spPr>
          <a:xfrm>
            <a:off x="205068" y="1857078"/>
            <a:ext cx="15697200" cy="7630407"/>
          </a:xfrm>
          <a:prstGeom prst="roundRect">
            <a:avLst/>
          </a:prstGeom>
          <a:blipFill dpi="0" rotWithShape="1">
            <a:blip r:embed="rId3">
              <a:alphaModFix amt="71000"/>
            </a:blip>
            <a:srcRect/>
            <a:tile tx="0" ty="0" sx="100000" sy="100000" flip="none" algn="tl"/>
          </a:bli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8" name="TextBox 61">
            <a:extLst>
              <a:ext uri="{FF2B5EF4-FFF2-40B4-BE49-F238E27FC236}">
                <a16:creationId xmlns:a16="http://schemas.microsoft.com/office/drawing/2014/main" id="{CD4E4A66-BDF7-473E-B3AE-813C27C2D24E}"/>
              </a:ext>
            </a:extLst>
          </p:cNvPr>
          <p:cNvSpPr txBox="1"/>
          <p:nvPr/>
        </p:nvSpPr>
        <p:spPr>
          <a:xfrm>
            <a:off x="1099891" y="5403262"/>
            <a:ext cx="4082360" cy="3647152"/>
          </a:xfrm>
          <a:prstGeom prst="rect">
            <a:avLst/>
          </a:prstGeom>
          <a:noFill/>
        </p:spPr>
        <p:txBody>
          <a:bodyPr wrap="square">
            <a:spAutoFit/>
          </a:bodyPr>
          <a:lstStyle/>
          <a:p>
            <a:r>
              <a:rPr lang="fr-FR" sz="2000" dirty="0"/>
              <a:t>Cette phase a permis de poser les bases techniques et fonctionnelles de l’application.: le projet a été divisé en modules distincts :</a:t>
            </a:r>
          </a:p>
          <a:p>
            <a:pPr marL="742950" lvl="1" indent="-285750">
              <a:buFont typeface="Wingdings" panose="05000000000000000000" pitchFamily="2" charset="2"/>
              <a:buChar char="ü"/>
            </a:pPr>
            <a:r>
              <a:rPr lang="fr-FR" sz="2000" b="1" dirty="0"/>
              <a:t>NLP</a:t>
            </a:r>
            <a:r>
              <a:rPr lang="fr-FR" sz="2000" dirty="0"/>
              <a:t> pour la synthèse de texte,</a:t>
            </a:r>
          </a:p>
          <a:p>
            <a:pPr marL="742950" lvl="1" indent="-285750">
              <a:buFont typeface="Wingdings" panose="05000000000000000000" pitchFamily="2" charset="2"/>
              <a:buChar char="ü"/>
            </a:pPr>
            <a:r>
              <a:rPr lang="fr-FR" sz="2000" b="1" dirty="0"/>
              <a:t>Transcription</a:t>
            </a:r>
            <a:r>
              <a:rPr lang="fr-FR" sz="2000" dirty="0"/>
              <a:t> pour l’audio (</a:t>
            </a:r>
            <a:r>
              <a:rPr lang="fr-FR" sz="2000" dirty="0" err="1"/>
              <a:t>Whisper</a:t>
            </a:r>
            <a:r>
              <a:rPr lang="fr-FR" sz="2000" dirty="0"/>
              <a:t>),</a:t>
            </a:r>
          </a:p>
          <a:p>
            <a:pPr marL="742950" lvl="1" indent="-285750">
              <a:buFont typeface="Wingdings" panose="05000000000000000000" pitchFamily="2" charset="2"/>
              <a:buChar char="ü"/>
            </a:pPr>
            <a:r>
              <a:rPr lang="fr-FR" sz="2000" b="1" dirty="0"/>
              <a:t>UI</a:t>
            </a:r>
            <a:r>
              <a:rPr lang="fr-FR" sz="2000" dirty="0"/>
              <a:t> pour l’interface utilisateur (</a:t>
            </a:r>
            <a:r>
              <a:rPr lang="fr-FR" sz="2000" dirty="0" err="1"/>
              <a:t>Streamlit</a:t>
            </a:r>
            <a:r>
              <a:rPr lang="fr-FR" sz="2000" dirty="0"/>
              <a:t>),</a:t>
            </a:r>
          </a:p>
          <a:p>
            <a:pPr marL="742950" lvl="1" indent="-285750">
              <a:buFont typeface="Wingdings" panose="05000000000000000000" pitchFamily="2" charset="2"/>
              <a:buChar char="ü"/>
            </a:pPr>
            <a:r>
              <a:rPr lang="fr-FR" sz="2000" b="1" dirty="0"/>
              <a:t>Stockage temporaire</a:t>
            </a:r>
            <a:r>
              <a:rPr lang="fr-FR" sz="2000" dirty="0"/>
              <a:t> pour les fichiers uploadés et résultats.</a:t>
            </a:r>
          </a:p>
          <a:p>
            <a:endParaRPr lang="fr-FR" sz="1100" dirty="0"/>
          </a:p>
        </p:txBody>
      </p:sp>
      <p:sp>
        <p:nvSpPr>
          <p:cNvPr id="9" name="TextBox 69">
            <a:extLst>
              <a:ext uri="{FF2B5EF4-FFF2-40B4-BE49-F238E27FC236}">
                <a16:creationId xmlns:a16="http://schemas.microsoft.com/office/drawing/2014/main" id="{65282AE7-D966-43F4-B616-63AD116AC7F6}"/>
              </a:ext>
            </a:extLst>
          </p:cNvPr>
          <p:cNvSpPr txBox="1"/>
          <p:nvPr/>
        </p:nvSpPr>
        <p:spPr>
          <a:xfrm>
            <a:off x="6219130" y="4509376"/>
            <a:ext cx="4368864" cy="1077218"/>
          </a:xfrm>
          <a:prstGeom prst="rect">
            <a:avLst/>
          </a:prstGeom>
          <a:noFill/>
        </p:spPr>
        <p:txBody>
          <a:bodyPr wrap="square">
            <a:spAutoFit/>
          </a:bodyPr>
          <a:lstStyle/>
          <a:p>
            <a:r>
              <a:rPr lang="fr-FR" sz="3200" b="1" dirty="0"/>
              <a:t>Choix des technologies et modèles</a:t>
            </a:r>
            <a:endParaRPr lang="fr-FR" sz="3200" dirty="0"/>
          </a:p>
        </p:txBody>
      </p:sp>
      <p:sp>
        <p:nvSpPr>
          <p:cNvPr id="10" name="Rectangle 3">
            <a:extLst>
              <a:ext uri="{FF2B5EF4-FFF2-40B4-BE49-F238E27FC236}">
                <a16:creationId xmlns:a16="http://schemas.microsoft.com/office/drawing/2014/main" id="{F665D61B-4E13-4993-B91B-B377963C8CAB}"/>
              </a:ext>
            </a:extLst>
          </p:cNvPr>
          <p:cNvSpPr>
            <a:spLocks noChangeArrowheads="1"/>
          </p:cNvSpPr>
          <p:nvPr/>
        </p:nvSpPr>
        <p:spPr bwMode="auto">
          <a:xfrm>
            <a:off x="11280842" y="5157928"/>
            <a:ext cx="2855154"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effectLst/>
              <a:latin typeface="Arial" panose="020B0604020202020204" pitchFamily="34" charset="0"/>
            </a:endParaRPr>
          </a:p>
          <a:p>
            <a:pPr marL="171450" indent="-171450" eaLnBrk="0" fontAlgn="base" hangingPunct="0">
              <a:spcBef>
                <a:spcPct val="0"/>
              </a:spcBef>
              <a:spcAft>
                <a:spcPct val="0"/>
              </a:spcAft>
              <a:buFont typeface="Wingdings" panose="05000000000000000000" pitchFamily="2" charset="2"/>
              <a:buChar char="Ø"/>
            </a:pPr>
            <a:r>
              <a:rPr lang="fr-FR" sz="2000" dirty="0"/>
              <a:t>Des diagrammes ont été établis pour illustrer le </a:t>
            </a:r>
            <a:r>
              <a:rPr lang="fr-FR" sz="2000" b="1" dirty="0"/>
              <a:t>parcours d’un fichier</a:t>
            </a:r>
            <a:r>
              <a:rPr lang="fr-FR" sz="2000" dirty="0"/>
              <a:t> (texte, PDF ou audio) jusqu’à la génération du résumé, en passant par le traitement et la restitution.</a:t>
            </a:r>
          </a:p>
          <a:p>
            <a:pPr marR="0" lvl="0" algn="l" defTabSz="914400" rtl="0" eaLnBrk="0" fontAlgn="base" latinLnBrk="0" hangingPunct="0">
              <a:lnSpc>
                <a:spcPct val="100000"/>
              </a:lnSpc>
              <a:spcBef>
                <a:spcPct val="0"/>
              </a:spcBef>
              <a:spcAft>
                <a:spcPct val="0"/>
              </a:spcAft>
              <a:buClrTx/>
              <a:buSzTx/>
              <a:tabLst/>
            </a:pPr>
            <a:r>
              <a:rPr kumimoji="0" lang="fr-FR" altLang="fr-FR" sz="1100" b="0" i="0" u="none" strike="noStrike" cap="none" normalizeH="0" baseline="0" dirty="0">
                <a:ln>
                  <a:noFill/>
                </a:ln>
                <a:solidFill>
                  <a:schemeClr val="bg1"/>
                </a:solidFill>
                <a:effectLst/>
                <a:latin typeface="Arial" panose="020B0604020202020204" pitchFamily="34" charset="0"/>
              </a:rPr>
              <a:t> </a:t>
            </a:r>
          </a:p>
        </p:txBody>
      </p:sp>
      <p:sp>
        <p:nvSpPr>
          <p:cNvPr id="11" name="TextBox 74">
            <a:extLst>
              <a:ext uri="{FF2B5EF4-FFF2-40B4-BE49-F238E27FC236}">
                <a16:creationId xmlns:a16="http://schemas.microsoft.com/office/drawing/2014/main" id="{80DC60CE-3643-460B-8AF6-F84724E3E69B}"/>
              </a:ext>
            </a:extLst>
          </p:cNvPr>
          <p:cNvSpPr txBox="1"/>
          <p:nvPr/>
        </p:nvSpPr>
        <p:spPr>
          <a:xfrm>
            <a:off x="5869236" y="5760628"/>
            <a:ext cx="4368863" cy="2246769"/>
          </a:xfrm>
          <a:prstGeom prst="rect">
            <a:avLst/>
          </a:prstGeom>
          <a:noFill/>
        </p:spPr>
        <p:txBody>
          <a:bodyPr wrap="square">
            <a:spAutoFit/>
          </a:bodyPr>
          <a:lstStyle/>
          <a:p>
            <a:pPr marL="742950" lvl="1" indent="-285750">
              <a:buFont typeface="Wingdings" panose="05000000000000000000" pitchFamily="2" charset="2"/>
              <a:buChar char="Ø"/>
            </a:pPr>
            <a:r>
              <a:rPr lang="fr-FR" sz="2000" dirty="0" err="1"/>
              <a:t>Hugging</a:t>
            </a:r>
            <a:r>
              <a:rPr lang="fr-FR" sz="2000" dirty="0"/>
              <a:t> Face Transformers pour le NLP,</a:t>
            </a:r>
          </a:p>
          <a:p>
            <a:pPr marL="742950" lvl="1" indent="-285750">
              <a:buFont typeface="Wingdings" panose="05000000000000000000" pitchFamily="2" charset="2"/>
              <a:buChar char="Ø"/>
            </a:pPr>
            <a:r>
              <a:rPr lang="fr-FR" sz="2000" dirty="0" err="1"/>
              <a:t>PyMuPDF</a:t>
            </a:r>
            <a:r>
              <a:rPr lang="fr-FR" sz="2000" dirty="0"/>
              <a:t> pour le traitement des PDF,</a:t>
            </a:r>
          </a:p>
          <a:p>
            <a:pPr marL="742950" lvl="1" indent="-285750">
              <a:buFont typeface="Wingdings" panose="05000000000000000000" pitchFamily="2" charset="2"/>
              <a:buChar char="Ø"/>
            </a:pPr>
            <a:r>
              <a:rPr lang="fr-FR" sz="2000" dirty="0" err="1"/>
              <a:t>Whisper</a:t>
            </a:r>
            <a:r>
              <a:rPr lang="fr-FR" sz="2000" dirty="0"/>
              <a:t> pour la transcription audio,</a:t>
            </a:r>
          </a:p>
          <a:p>
            <a:pPr marL="742950" lvl="1" indent="-285750">
              <a:buFont typeface="Wingdings" panose="05000000000000000000" pitchFamily="2" charset="2"/>
              <a:buChar char="Ø"/>
            </a:pPr>
            <a:r>
              <a:rPr lang="fr-FR" sz="2000" dirty="0" err="1"/>
              <a:t>Streamlit</a:t>
            </a:r>
            <a:r>
              <a:rPr lang="fr-FR" sz="2000" dirty="0"/>
              <a:t> pour l’interface.</a:t>
            </a:r>
          </a:p>
        </p:txBody>
      </p:sp>
      <p:sp>
        <p:nvSpPr>
          <p:cNvPr id="12" name="TextBox 78">
            <a:extLst>
              <a:ext uri="{FF2B5EF4-FFF2-40B4-BE49-F238E27FC236}">
                <a16:creationId xmlns:a16="http://schemas.microsoft.com/office/drawing/2014/main" id="{306831F1-D2D6-428F-8B73-802B4389157A}"/>
              </a:ext>
            </a:extLst>
          </p:cNvPr>
          <p:cNvSpPr txBox="1"/>
          <p:nvPr/>
        </p:nvSpPr>
        <p:spPr>
          <a:xfrm>
            <a:off x="11120488" y="4558725"/>
            <a:ext cx="4368864" cy="584775"/>
          </a:xfrm>
          <a:prstGeom prst="rect">
            <a:avLst/>
          </a:prstGeom>
          <a:noFill/>
        </p:spPr>
        <p:txBody>
          <a:bodyPr wrap="square">
            <a:spAutoFit/>
          </a:bodyPr>
          <a:lstStyle/>
          <a:p>
            <a:r>
              <a:rPr lang="fr-FR" sz="3200" b="1" dirty="0"/>
              <a:t>Schématisation</a:t>
            </a:r>
            <a:r>
              <a:rPr lang="fr-FR" sz="1100" b="1" dirty="0"/>
              <a:t> </a:t>
            </a:r>
            <a:r>
              <a:rPr lang="fr-FR" sz="3200" b="1" dirty="0"/>
              <a:t>des flux</a:t>
            </a:r>
          </a:p>
        </p:txBody>
      </p:sp>
      <p:sp>
        <p:nvSpPr>
          <p:cNvPr id="13" name="TextBox 81">
            <a:extLst>
              <a:ext uri="{FF2B5EF4-FFF2-40B4-BE49-F238E27FC236}">
                <a16:creationId xmlns:a16="http://schemas.microsoft.com/office/drawing/2014/main" id="{C4563F55-F280-47DD-AD86-2D3A9CBC5937}"/>
              </a:ext>
            </a:extLst>
          </p:cNvPr>
          <p:cNvSpPr txBox="1"/>
          <p:nvPr/>
        </p:nvSpPr>
        <p:spPr>
          <a:xfrm>
            <a:off x="1064278" y="4507872"/>
            <a:ext cx="4804960" cy="754053"/>
          </a:xfrm>
          <a:prstGeom prst="rect">
            <a:avLst/>
          </a:prstGeom>
          <a:noFill/>
        </p:spPr>
        <p:txBody>
          <a:bodyPr wrap="square">
            <a:spAutoFit/>
          </a:bodyPr>
          <a:lstStyle/>
          <a:p>
            <a:endParaRPr lang="fr-FR" sz="1100" dirty="0"/>
          </a:p>
          <a:p>
            <a:r>
              <a:rPr lang="fr-FR" sz="3200" b="1" dirty="0"/>
              <a:t>Définition des modules</a:t>
            </a:r>
          </a:p>
        </p:txBody>
      </p:sp>
      <p:pic>
        <p:nvPicPr>
          <p:cNvPr id="3" name="Image 2">
            <a:extLst>
              <a:ext uri="{FF2B5EF4-FFF2-40B4-BE49-F238E27FC236}">
                <a16:creationId xmlns:a16="http://schemas.microsoft.com/office/drawing/2014/main" id="{9B069882-8729-472D-B81B-DBF47C879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898" y="2499618"/>
            <a:ext cx="3639081" cy="1953620"/>
          </a:xfrm>
          <a:prstGeom prst="rect">
            <a:avLst/>
          </a:prstGeom>
        </p:spPr>
      </p:pic>
      <p:pic>
        <p:nvPicPr>
          <p:cNvPr id="15" name="Image 14">
            <a:extLst>
              <a:ext uri="{FF2B5EF4-FFF2-40B4-BE49-F238E27FC236}">
                <a16:creationId xmlns:a16="http://schemas.microsoft.com/office/drawing/2014/main" id="{B7F5643A-D96E-4D06-BB65-849316D7B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8574" y="2442444"/>
            <a:ext cx="3639081" cy="2133600"/>
          </a:xfrm>
          <a:prstGeom prst="rect">
            <a:avLst/>
          </a:prstGeom>
        </p:spPr>
      </p:pic>
      <p:pic>
        <p:nvPicPr>
          <p:cNvPr id="17" name="Image 16">
            <a:extLst>
              <a:ext uri="{FF2B5EF4-FFF2-40B4-BE49-F238E27FC236}">
                <a16:creationId xmlns:a16="http://schemas.microsoft.com/office/drawing/2014/main" id="{45DB2738-32C9-408C-90B4-3E2C101C9E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0487" y="2499618"/>
            <a:ext cx="3555817" cy="1828800"/>
          </a:xfrm>
          <a:prstGeom prst="rect">
            <a:avLst/>
          </a:prstGeom>
        </p:spPr>
      </p:pic>
    </p:spTree>
    <p:extLst>
      <p:ext uri="{BB962C8B-B14F-4D97-AF65-F5344CB8AC3E}">
        <p14:creationId xmlns:p14="http://schemas.microsoft.com/office/powerpoint/2010/main" val="172603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4"/>
            <a:stretch>
              <a:fillRect/>
            </a:stretch>
          </a:blipFill>
        </p:spPr>
      </p:sp>
      <p:sp>
        <p:nvSpPr>
          <p:cNvPr id="9" name="TextBox 5">
            <a:extLst>
              <a:ext uri="{FF2B5EF4-FFF2-40B4-BE49-F238E27FC236}">
                <a16:creationId xmlns:a16="http://schemas.microsoft.com/office/drawing/2014/main" id="{5A40C6E4-621A-4336-815B-6C11D941D4A5}"/>
              </a:ext>
            </a:extLst>
          </p:cNvPr>
          <p:cNvSpPr txBox="1"/>
          <p:nvPr/>
        </p:nvSpPr>
        <p:spPr>
          <a:xfrm>
            <a:off x="324064" y="1368553"/>
            <a:ext cx="12020336" cy="1043299"/>
          </a:xfrm>
          <a:prstGeom prst="rect">
            <a:avLst/>
          </a:prstGeom>
        </p:spPr>
        <p:txBody>
          <a:bodyPr wrap="square" lIns="0" tIns="0" rIns="0" bIns="0" rtlCol="0" anchor="t">
            <a:spAutoFit/>
          </a:bodyPr>
          <a:lstStyle/>
          <a:p>
            <a:pPr marL="0" lvl="0" indent="0" algn="ctr">
              <a:lnSpc>
                <a:spcPts val="7693"/>
              </a:lnSpc>
              <a:spcBef>
                <a:spcPct val="0"/>
              </a:spcBef>
            </a:pPr>
            <a:r>
              <a:rPr lang="fr-FR" sz="9600" dirty="0">
                <a:solidFill>
                  <a:schemeClr val="bg1"/>
                </a:solidFill>
              </a:rPr>
              <a:t>Architecture</a:t>
            </a:r>
            <a:r>
              <a:rPr lang="fr-FR" sz="9600" dirty="0"/>
              <a:t> </a:t>
            </a:r>
            <a:r>
              <a:rPr lang="fr-FR" sz="9600" b="1" dirty="0">
                <a:solidFill>
                  <a:schemeClr val="bg1"/>
                </a:solidFill>
              </a:rPr>
              <a:t> du projet</a:t>
            </a:r>
            <a:endParaRPr lang="en-US" sz="10686" dirty="0">
              <a:solidFill>
                <a:schemeClr val="bg1"/>
              </a:solidFill>
              <a:latin typeface="Computer Says No"/>
              <a:ea typeface="Computer Says No"/>
              <a:cs typeface="Computer Says No"/>
              <a:sym typeface="Computer Says No"/>
            </a:endParaRPr>
          </a:p>
        </p:txBody>
      </p:sp>
      <p:pic>
        <p:nvPicPr>
          <p:cNvPr id="11" name="Image 10">
            <a:extLst>
              <a:ext uri="{FF2B5EF4-FFF2-40B4-BE49-F238E27FC236}">
                <a16:creationId xmlns:a16="http://schemas.microsoft.com/office/drawing/2014/main" id="{4A2A842C-33B3-44DC-910B-1F7098826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752" y="2603022"/>
            <a:ext cx="9296400" cy="6211132"/>
          </a:xfrm>
          <a:prstGeom prst="rect">
            <a:avLst/>
          </a:prstGeom>
        </p:spPr>
      </p:pic>
      <p:pic>
        <p:nvPicPr>
          <p:cNvPr id="13" name="Image 12">
            <a:extLst>
              <a:ext uri="{FF2B5EF4-FFF2-40B4-BE49-F238E27FC236}">
                <a16:creationId xmlns:a16="http://schemas.microsoft.com/office/drawing/2014/main" id="{37DC35E3-14BF-4E6F-A460-18A004E81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3152" y="2603022"/>
            <a:ext cx="6316122" cy="621113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TotalTime>
  <Words>1576</Words>
  <Application>Microsoft Office PowerPoint</Application>
  <PresentationFormat>Personnalisé</PresentationFormat>
  <Paragraphs>199</Paragraphs>
  <Slides>20</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20</vt:i4>
      </vt:variant>
    </vt:vector>
  </HeadingPairs>
  <TitlesOfParts>
    <vt:vector size="32" baseType="lpstr">
      <vt:lpstr>Algerian</vt:lpstr>
      <vt:lpstr>Poppins Light</vt:lpstr>
      <vt:lpstr>Open Sauce Bold</vt:lpstr>
      <vt:lpstr>Exo</vt:lpstr>
      <vt:lpstr>Arial</vt:lpstr>
      <vt:lpstr>DeepSeek-CJK-patch</vt:lpstr>
      <vt:lpstr>Lora</vt:lpstr>
      <vt:lpstr>Wingdings</vt:lpstr>
      <vt:lpstr>Calibri</vt:lpstr>
      <vt:lpstr>Computer Says No</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Boris</cp:lastModifiedBy>
  <cp:revision>48</cp:revision>
  <dcterms:created xsi:type="dcterms:W3CDTF">2006-08-16T00:00:00Z</dcterms:created>
  <dcterms:modified xsi:type="dcterms:W3CDTF">2025-06-17T08:22:22Z</dcterms:modified>
  <dc:identifier>DAGoGW0MDnM</dc:identifier>
</cp:coreProperties>
</file>